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19" r:id="rId8"/>
    <p:sldMasterId id="2147485272" r:id="rId9"/>
    <p:sldMasterId id="2147485303" r:id="rId10"/>
  </p:sldMasterIdLst>
  <p:notesMasterIdLst>
    <p:notesMasterId r:id="rId87"/>
  </p:notesMasterIdLst>
  <p:handoutMasterIdLst>
    <p:handoutMasterId r:id="rId88"/>
  </p:handoutMasterIdLst>
  <p:sldIdLst>
    <p:sldId id="2147479942" r:id="rId11"/>
    <p:sldId id="2147480148" r:id="rId12"/>
    <p:sldId id="2147480149" r:id="rId13"/>
    <p:sldId id="2147480150" r:id="rId14"/>
    <p:sldId id="2147480155" r:id="rId15"/>
    <p:sldId id="2147480151" r:id="rId16"/>
    <p:sldId id="2147480156" r:id="rId17"/>
    <p:sldId id="2147480152" r:id="rId18"/>
    <p:sldId id="2147480157" r:id="rId19"/>
    <p:sldId id="2147480153" r:id="rId20"/>
    <p:sldId id="2147480154" r:id="rId21"/>
    <p:sldId id="2147480098" r:id="rId22"/>
    <p:sldId id="2147480063" r:id="rId23"/>
    <p:sldId id="2147480062" r:id="rId24"/>
    <p:sldId id="2147480071" r:id="rId25"/>
    <p:sldId id="2147479946" r:id="rId26"/>
    <p:sldId id="2147479976" r:id="rId27"/>
    <p:sldId id="2147480141" r:id="rId28"/>
    <p:sldId id="2147480118" r:id="rId29"/>
    <p:sldId id="2147480142" r:id="rId30"/>
    <p:sldId id="2147479947" r:id="rId31"/>
    <p:sldId id="2147479948" r:id="rId32"/>
    <p:sldId id="2147479949" r:id="rId33"/>
    <p:sldId id="2147479950" r:id="rId34"/>
    <p:sldId id="2147480096" r:id="rId35"/>
    <p:sldId id="2147480029" r:id="rId36"/>
    <p:sldId id="2147480129" r:id="rId37"/>
    <p:sldId id="2147479979" r:id="rId38"/>
    <p:sldId id="2147479980" r:id="rId39"/>
    <p:sldId id="2147479981" r:id="rId40"/>
    <p:sldId id="2147479982" r:id="rId41"/>
    <p:sldId id="2147479983" r:id="rId42"/>
    <p:sldId id="2147479984" r:id="rId43"/>
    <p:sldId id="2147479985" r:id="rId44"/>
    <p:sldId id="2147479986" r:id="rId45"/>
    <p:sldId id="2147479987" r:id="rId46"/>
    <p:sldId id="2147479988" r:id="rId47"/>
    <p:sldId id="2147479989" r:id="rId48"/>
    <p:sldId id="2147479990" r:id="rId49"/>
    <p:sldId id="2147479991" r:id="rId50"/>
    <p:sldId id="2147479992" r:id="rId51"/>
    <p:sldId id="2147479993" r:id="rId52"/>
    <p:sldId id="2147479994" r:id="rId53"/>
    <p:sldId id="2147480130" r:id="rId54"/>
    <p:sldId id="2147479996" r:id="rId55"/>
    <p:sldId id="2147480147" r:id="rId56"/>
    <p:sldId id="2147479998" r:id="rId57"/>
    <p:sldId id="2147479999" r:id="rId58"/>
    <p:sldId id="2147480000" r:id="rId59"/>
    <p:sldId id="2147480001" r:id="rId60"/>
    <p:sldId id="2147480002" r:id="rId61"/>
    <p:sldId id="2147480005" r:id="rId62"/>
    <p:sldId id="2147480031" r:id="rId63"/>
    <p:sldId id="2147480032" r:id="rId64"/>
    <p:sldId id="2147480037" r:id="rId65"/>
    <p:sldId id="2147480033" r:id="rId66"/>
    <p:sldId id="2147480034" r:id="rId67"/>
    <p:sldId id="2147480035" r:id="rId68"/>
    <p:sldId id="2147480036" r:id="rId69"/>
    <p:sldId id="2147480038" r:id="rId70"/>
    <p:sldId id="2147480039" r:id="rId71"/>
    <p:sldId id="2147480145" r:id="rId72"/>
    <p:sldId id="2147480040" r:id="rId73"/>
    <p:sldId id="2147480146" r:id="rId74"/>
    <p:sldId id="2147480106" r:id="rId75"/>
    <p:sldId id="2147480094" r:id="rId76"/>
    <p:sldId id="2147480093" r:id="rId77"/>
    <p:sldId id="2147480092" r:id="rId78"/>
    <p:sldId id="2147480091" r:id="rId79"/>
    <p:sldId id="2147480090" r:id="rId80"/>
    <p:sldId id="2147480089" r:id="rId81"/>
    <p:sldId id="2147480088" r:id="rId82"/>
    <p:sldId id="2147480086" r:id="rId83"/>
    <p:sldId id="2147480085" r:id="rId84"/>
    <p:sldId id="2147480003" r:id="rId85"/>
    <p:sldId id="2147480119" r:id="rId8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AOAI Overview" id="{FAB8D185-6369-8A42-AA06-197690EFE972}">
          <p14:sldIdLst>
            <p14:sldId id="2147479942"/>
            <p14:sldId id="2147480148"/>
            <p14:sldId id="2147480149"/>
            <p14:sldId id="2147480150"/>
            <p14:sldId id="2147480155"/>
            <p14:sldId id="2147480151"/>
            <p14:sldId id="2147480156"/>
            <p14:sldId id="2147480152"/>
            <p14:sldId id="2147480157"/>
            <p14:sldId id="2147480153"/>
            <p14:sldId id="2147480154"/>
            <p14:sldId id="2147480098"/>
            <p14:sldId id="2147480063"/>
            <p14:sldId id="2147480062"/>
            <p14:sldId id="2147480071"/>
            <p14:sldId id="2147479946"/>
            <p14:sldId id="2147479976"/>
            <p14:sldId id="2147480141"/>
            <p14:sldId id="2147480118"/>
            <p14:sldId id="2147480142"/>
          </p14:sldIdLst>
        </p14:section>
        <p14:section name="GPT-3 Overview" id="{AB5B1B05-CDA6-1044-97CF-E20A392C1778}">
          <p14:sldIdLst>
            <p14:sldId id="2147479947"/>
            <p14:sldId id="2147479948"/>
            <p14:sldId id="2147479949"/>
            <p14:sldId id="2147479950"/>
          </p14:sldIdLst>
        </p14:section>
        <p14:section name="GPT3 Understanding Tokens &amp; Probabilities" id="{18C495A3-E0F9-1B48-97A2-F76260BFE966}">
          <p14:sldIdLst>
            <p14:sldId id="2147480096"/>
            <p14:sldId id="2147480029"/>
          </p14:sldIdLst>
        </p14:section>
        <p14:section name="Key concepts: Natural Language Understanding &amp; Generation examples (Zero-shot, One-Shot, Few-Shot)" id="{6E36D4F9-0327-CC41-8BBC-5E2D132BB011}">
          <p14:sldIdLst>
            <p14:sldId id="2147480129"/>
            <p14:sldId id="2147479979"/>
            <p14:sldId id="2147479980"/>
            <p14:sldId id="2147479981"/>
            <p14:sldId id="2147479982"/>
            <p14:sldId id="2147479983"/>
            <p14:sldId id="2147479984"/>
            <p14:sldId id="2147479985"/>
            <p14:sldId id="2147479986"/>
            <p14:sldId id="2147479987"/>
            <p14:sldId id="2147479988"/>
            <p14:sldId id="2147479989"/>
            <p14:sldId id="2147479990"/>
            <p14:sldId id="2147479991"/>
            <p14:sldId id="2147479992"/>
            <p14:sldId id="2147479993"/>
            <p14:sldId id="2147479994"/>
          </p14:sldIdLst>
        </p14:section>
        <p14:section name="Prompt Engineering Guide &amp; Techniques" id="{8AC15A2B-404A-724C-9F11-9354C0403716}">
          <p14:sldIdLst>
            <p14:sldId id="2147480130"/>
            <p14:sldId id="2147479996"/>
            <p14:sldId id="2147480147"/>
            <p14:sldId id="2147479998"/>
            <p14:sldId id="2147479999"/>
            <p14:sldId id="2147480000"/>
            <p14:sldId id="2147480001"/>
            <p14:sldId id="2147480002"/>
          </p14:sldIdLst>
        </p14:section>
        <p14:section name="Model Adaptation (Fine-Tuning)" id="{ACC6CE46-A2CD-F74D-B2D4-BF9F71F2E4B8}">
          <p14:sldIdLst>
            <p14:sldId id="2147480005"/>
            <p14:sldId id="2147480031"/>
            <p14:sldId id="2147480032"/>
            <p14:sldId id="2147480037"/>
            <p14:sldId id="2147480033"/>
            <p14:sldId id="2147480034"/>
            <p14:sldId id="2147480035"/>
            <p14:sldId id="2147480036"/>
            <p14:sldId id="2147480038"/>
          </p14:sldIdLst>
        </p14:section>
        <p14:section name="Embeddings" id="{19D2DD47-6189-DE46-BD3C-D5BCEC7DB159}">
          <p14:sldIdLst>
            <p14:sldId id="2147480039"/>
            <p14:sldId id="2147480145"/>
            <p14:sldId id="2147480040"/>
            <p14:sldId id="2147480146"/>
          </p14:sldIdLst>
        </p14:section>
        <p14:section name="Day in the Life of a Data Scientist" id="{F8D4C45F-B099-A54A-835A-21E4801EF37A}">
          <p14:sldIdLst>
            <p14:sldId id="2147480106"/>
            <p14:sldId id="2147480094"/>
            <p14:sldId id="2147480093"/>
            <p14:sldId id="2147480092"/>
            <p14:sldId id="2147480091"/>
            <p14:sldId id="2147480090"/>
            <p14:sldId id="2147480089"/>
            <p14:sldId id="2147480088"/>
            <p14:sldId id="2147480086"/>
            <p14:sldId id="2147480085"/>
            <p14:sldId id="2147480003"/>
            <p14:sldId id="2147480119"/>
          </p14:sldIdLst>
        </p14:section>
      </p14:sectionLst>
    </p:ext>
    <p:ext uri="{EFAFB233-063F-42B5-8137-9DF3F51BA10A}">
      <p15:sldGuideLst xmlns:p15="http://schemas.microsoft.com/office/powerpoint/2012/main">
        <p15:guide id="2" pos="3840">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4A7E39-7D96-D02E-BA3B-CABD59177425}" name="Danielle Cass" initials="DC" userId="S::dcass@microsoft.com::b3d01de7-d526-4d22-be84-4a4e70424d40" providerId="AD"/>
  <p188:author id="{0F4EF941-DB96-A42C-1FFB-E0974579A9F8}" name="Simon Lacasse" initials="SL" userId="S::simonlacasse@microsoft.com::dd2a5fea-4a3e-4381-b44f-3e5963a308d8" providerId="AD"/>
  <p188:author id="{0FB41745-652E-2147-2A4A-50176497E60F}" name="Keyuna Evans (CELA)" initials="KE" userId="S::keevans@microsoft.com::653310ed-6ca1-49d8-8b9c-3ff545fb456e" providerId="AD"/>
  <p188:author id="{556C614D-4899-82EC-02DF-A68B9FDB6792}" name="Jixin (Gin) Jia" initials="JJ" userId="S::jixinjia@microsoft.com::8d3550ee-9ffd-4764-b25e-a57b66351277" providerId="AD"/>
  <p188:author id="{EBA71296-9AEB-477F-EC1F-C007FB044701}" name="Belinda Stephenson (CELA)" initials="B(" userId="S::bestephenson@microsoft.com::f7ea2b9c-10f9-49f6-bfe5-869a6257f6f5" providerId="AD"/>
  <p188:author id="{65FCEB9C-CC83-C859-6DE5-3EB0F936902E}" name="Matt Sinclair" initials="MS" userId="S::masincla@microsoft.com::9cd43a6b-3ef9-4cae-8ec7-7e1ef0cd2883" providerId="AD"/>
  <p188:author id="{0BEA15AB-8A1F-9E07-024A-2B5AD4C9D619}" name="Mallory Monsma (she/her)" initials="MM(" userId="S::mamonsma@microsoft.com::8c4072d6-91ef-40a7-96da-10e060934994" providerId="AD"/>
  <p188:author id="{239836EF-1AB9-19FF-B637-F258D7C97C08}" name="Amit Bahree" initials="AB" userId="Amit Bahre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D7FB"/>
    <a:srgbClr val="D9D9D9"/>
    <a:srgbClr val="000000"/>
    <a:srgbClr val="666666"/>
    <a:srgbClr val="FFFFFF"/>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370F8-FC5D-40A3-ACFA-F0045C72A067}" v="2" dt="2023-03-06T20:02:43.593"/>
    <p1510:client id="{83978727-6388-AB4B-9DA0-3AD1568832B0}" v="245" dt="2023-03-06T16:44:24.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04" d="100"/>
          <a:sy n="104" d="100"/>
        </p:scale>
        <p:origin x="726" y="114"/>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commentAuthors" Target="commentAuthor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customXml" Target="../customXml/item5.xml"/><Relationship Id="rId90" Type="http://schemas.openxmlformats.org/officeDocument/2006/relationships/presProps" Target="presProps.xml"/><Relationship Id="rId95" Type="http://schemas.microsoft.com/office/2018/10/relationships/authors" Target="authors.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 Type="http://schemas.openxmlformats.org/officeDocument/2006/relationships/slideMaster" Target="slideMasters/slideMaster1.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3.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customXml" Target="../customXml/item7.xml"/><Relationship Id="rId71" Type="http://schemas.openxmlformats.org/officeDocument/2006/relationships/slide" Target="slides/slide61.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notesMaster" Target="notesMasters/notesMaster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Sheet1!$B$2:$B$21</c:f>
              <c:numCache>
                <c:formatCode>General</c:formatCode>
                <c:ptCount val="20"/>
                <c:pt idx="0">
                  <c:v>0.3</c:v>
                </c:pt>
                <c:pt idx="1">
                  <c:v>0.5</c:v>
                </c:pt>
                <c:pt idx="2">
                  <c:v>0.4</c:v>
                </c:pt>
                <c:pt idx="3">
                  <c:v>0.2</c:v>
                </c:pt>
                <c:pt idx="4">
                  <c:v>0.1</c:v>
                </c:pt>
                <c:pt idx="5">
                  <c:v>0.5</c:v>
                </c:pt>
                <c:pt idx="6">
                  <c:v>0.3</c:v>
                </c:pt>
                <c:pt idx="7">
                  <c:v>0.2</c:v>
                </c:pt>
                <c:pt idx="8">
                  <c:v>0.4</c:v>
                </c:pt>
                <c:pt idx="9">
                  <c:v>0.5</c:v>
                </c:pt>
              </c:numCache>
            </c:numRef>
          </c:yVal>
          <c:smooth val="0"/>
          <c:extLst>
            <c:ext xmlns:c16="http://schemas.microsoft.com/office/drawing/2014/chart" uri="{C3380CC4-5D6E-409C-BE32-E72D297353CC}">
              <c16:uniqueId val="{00000000-6899-4B9E-A64F-3B7CE8BB3927}"/>
            </c:ext>
          </c:extLst>
        </c:ser>
        <c:ser>
          <c:idx val="1"/>
          <c:order val="1"/>
          <c:tx>
            <c:strRef>
              <c:f>Sheet1!$C$1</c:f>
              <c:strCache>
                <c:ptCount val="1"/>
                <c:pt idx="0">
                  <c:v>Column1</c:v>
                </c:pt>
              </c:strCache>
            </c:strRef>
          </c:tx>
          <c:spPr>
            <a:ln w="25400" cap="rnd">
              <a:noFill/>
              <a:round/>
            </a:ln>
            <a:effectLst/>
          </c:spPr>
          <c:marker>
            <c:symbol val="circle"/>
            <c:size val="5"/>
            <c:spPr>
              <a:solidFill>
                <a:schemeClr val="accent2"/>
              </a:solidFill>
              <a:ln w="9525">
                <a:solidFill>
                  <a:schemeClr val="accent2"/>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Sheet1!$C$2:$C$21</c:f>
              <c:numCache>
                <c:formatCode>General</c:formatCode>
                <c:ptCount val="20"/>
                <c:pt idx="0">
                  <c:v>0.9</c:v>
                </c:pt>
                <c:pt idx="1">
                  <c:v>0.9</c:v>
                </c:pt>
                <c:pt idx="2">
                  <c:v>0.9</c:v>
                </c:pt>
                <c:pt idx="3">
                  <c:v>0.6</c:v>
                </c:pt>
                <c:pt idx="4">
                  <c:v>1</c:v>
                </c:pt>
                <c:pt idx="5">
                  <c:v>0.9</c:v>
                </c:pt>
                <c:pt idx="6">
                  <c:v>0.8</c:v>
                </c:pt>
                <c:pt idx="7">
                  <c:v>0.6</c:v>
                </c:pt>
                <c:pt idx="8">
                  <c:v>1</c:v>
                </c:pt>
                <c:pt idx="9">
                  <c:v>0.7</c:v>
                </c:pt>
              </c:numCache>
            </c:numRef>
          </c:yVal>
          <c:smooth val="0"/>
          <c:extLst>
            <c:ext xmlns:c16="http://schemas.microsoft.com/office/drawing/2014/chart" uri="{C3380CC4-5D6E-409C-BE32-E72D297353CC}">
              <c16:uniqueId val="{00000001-6899-4B9E-A64F-3B7CE8BB3927}"/>
            </c:ext>
          </c:extLst>
        </c:ser>
        <c:ser>
          <c:idx val="2"/>
          <c:order val="2"/>
          <c:tx>
            <c:strRef>
              <c:f>Sheet1!$D$1</c:f>
              <c:strCache>
                <c:ptCount val="1"/>
                <c:pt idx="0">
                  <c:v>Column2</c:v>
                </c:pt>
              </c:strCache>
            </c:strRef>
          </c:tx>
          <c:spPr>
            <a:ln w="25400" cap="rnd">
              <a:noFill/>
              <a:round/>
            </a:ln>
            <a:effectLst/>
          </c:spPr>
          <c:marker>
            <c:symbol val="circle"/>
            <c:size val="5"/>
            <c:spPr>
              <a:solidFill>
                <a:schemeClr val="accent3"/>
              </a:solidFill>
              <a:ln w="9525">
                <a:solidFill>
                  <a:schemeClr val="accent3"/>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Sheet1!$D$2:$D$21</c:f>
              <c:numCache>
                <c:formatCode>General</c:formatCode>
                <c:ptCount val="20"/>
                <c:pt idx="10">
                  <c:v>0.5</c:v>
                </c:pt>
                <c:pt idx="11">
                  <c:v>0.5</c:v>
                </c:pt>
                <c:pt idx="12">
                  <c:v>0.4</c:v>
                </c:pt>
                <c:pt idx="13">
                  <c:v>0.3</c:v>
                </c:pt>
                <c:pt idx="14">
                  <c:v>0.4</c:v>
                </c:pt>
                <c:pt idx="15">
                  <c:v>0.5</c:v>
                </c:pt>
                <c:pt idx="16">
                  <c:v>0.1</c:v>
                </c:pt>
                <c:pt idx="17">
                  <c:v>0.5</c:v>
                </c:pt>
                <c:pt idx="18">
                  <c:v>0.3</c:v>
                </c:pt>
                <c:pt idx="19">
                  <c:v>0.2</c:v>
                </c:pt>
              </c:numCache>
            </c:numRef>
          </c:yVal>
          <c:smooth val="0"/>
          <c:extLst>
            <c:ext xmlns:c16="http://schemas.microsoft.com/office/drawing/2014/chart" uri="{C3380CC4-5D6E-409C-BE32-E72D297353CC}">
              <c16:uniqueId val="{00000002-6899-4B9E-A64F-3B7CE8BB3927}"/>
            </c:ext>
          </c:extLst>
        </c:ser>
        <c:ser>
          <c:idx val="3"/>
          <c:order val="3"/>
          <c:tx>
            <c:strRef>
              <c:f>Sheet1!$E$1</c:f>
              <c:strCache>
                <c:ptCount val="1"/>
                <c:pt idx="0">
                  <c:v>Column3</c:v>
                </c:pt>
              </c:strCache>
            </c:strRef>
          </c:tx>
          <c:spPr>
            <a:ln w="25400" cap="rnd">
              <a:noFill/>
              <a:round/>
            </a:ln>
            <a:effectLst/>
          </c:spPr>
          <c:marker>
            <c:symbol val="circle"/>
            <c:size val="5"/>
            <c:spPr>
              <a:solidFill>
                <a:schemeClr val="accent4"/>
              </a:solidFill>
              <a:ln w="9525">
                <a:solidFill>
                  <a:schemeClr val="accent4"/>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Sheet1!$E$2:$E$21</c:f>
              <c:numCache>
                <c:formatCode>General</c:formatCode>
                <c:ptCount val="20"/>
                <c:pt idx="10">
                  <c:v>1</c:v>
                </c:pt>
                <c:pt idx="11">
                  <c:v>0.8</c:v>
                </c:pt>
                <c:pt idx="12">
                  <c:v>0.6</c:v>
                </c:pt>
                <c:pt idx="13">
                  <c:v>0.6</c:v>
                </c:pt>
                <c:pt idx="14">
                  <c:v>0.9</c:v>
                </c:pt>
                <c:pt idx="15">
                  <c:v>1</c:v>
                </c:pt>
                <c:pt idx="16">
                  <c:v>0.7</c:v>
                </c:pt>
                <c:pt idx="17">
                  <c:v>0.8</c:v>
                </c:pt>
                <c:pt idx="18">
                  <c:v>1</c:v>
                </c:pt>
                <c:pt idx="19">
                  <c:v>0.8</c:v>
                </c:pt>
              </c:numCache>
            </c:numRef>
          </c:yVal>
          <c:smooth val="0"/>
          <c:extLst>
            <c:ext xmlns:c16="http://schemas.microsoft.com/office/drawing/2014/chart" uri="{C3380CC4-5D6E-409C-BE32-E72D297353CC}">
              <c16:uniqueId val="{00000003-6899-4B9E-A64F-3B7CE8BB3927}"/>
            </c:ext>
          </c:extLst>
        </c:ser>
        <c:dLbls>
          <c:showLegendKey val="0"/>
          <c:showVal val="0"/>
          <c:showCatName val="0"/>
          <c:showSerName val="0"/>
          <c:showPercent val="0"/>
          <c:showBubbleSize val="0"/>
        </c:dLbls>
        <c:axId val="944863919"/>
        <c:axId val="944872239"/>
      </c:scatterChart>
      <c:valAx>
        <c:axId val="944863919"/>
        <c:scaling>
          <c:orientation val="minMax"/>
        </c:scaling>
        <c:delete val="1"/>
        <c:axPos val="b"/>
        <c:numFmt formatCode="General" sourceLinked="1"/>
        <c:majorTickMark val="none"/>
        <c:minorTickMark val="none"/>
        <c:tickLblPos val="nextTo"/>
        <c:crossAx val="944872239"/>
        <c:crosses val="autoZero"/>
        <c:crossBetween val="midCat"/>
      </c:valAx>
      <c:valAx>
        <c:axId val="944872239"/>
        <c:scaling>
          <c:orientation val="minMax"/>
        </c:scaling>
        <c:delete val="1"/>
        <c:axPos val="l"/>
        <c:numFmt formatCode="General" sourceLinked="1"/>
        <c:majorTickMark val="none"/>
        <c:minorTickMark val="none"/>
        <c:tickLblPos val="nextTo"/>
        <c:crossAx val="9448639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6/4/2023 10:06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6/4/2023 10:06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penai.com/api/pricin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beta.openai.com/docs/guides/fine-tuni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703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800" b="0" i="0" kern="1200">
                <a:solidFill>
                  <a:srgbClr val="D1D5DB"/>
                </a:solidFill>
                <a:effectLst/>
                <a:latin typeface="Söhne"/>
                <a:ea typeface="+mn-ea"/>
                <a:cs typeface="+mn-cs"/>
              </a:rPr>
              <a:t>Narrative/talk track: </a:t>
            </a:r>
          </a:p>
          <a:p>
            <a:pPr marL="0" algn="l" rtl="0" eaLnBrk="1" latinLnBrk="0" hangingPunct="1">
              <a:spcBef>
                <a:spcPts val="0"/>
              </a:spcBef>
              <a:spcAft>
                <a:spcPts val="0"/>
              </a:spcAft>
            </a:pPr>
            <a:r>
              <a:rPr lang="en-US" sz="1800" b="1" i="0" kern="1200">
                <a:solidFill>
                  <a:srgbClr val="D1D5DB"/>
                </a:solidFill>
                <a:effectLst/>
                <a:latin typeface="Söhne"/>
                <a:ea typeface="+mn-ea"/>
                <a:cs typeface="+mn-cs"/>
              </a:rPr>
              <a:t>What is a brief history of artificial intelligence?</a:t>
            </a: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Artificial intelligence (AI) has a long and storied history that spans many decades. Some of the earliest work in AI was done in the 1950s and 1960s, when researchers first began to explore the possibility of creating machines that could "think" like humans.</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 Researchers in this field developed early versions of what are now known as expert systems, which are computer programs that mimic the decision-making abilities of human experts in a specific domain.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1970s and 1980s, AI research began to shift away from symbolic AI and towards "sub-symbolic" AI, which involves using statistical methods and mathematical models to solve problems. This shift was driven in part by the realization that symbolic AI was too complex and difficult to scale, and in part by the development of new computer hardware that made it possible to process large amounts of data quickly.</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1990s and 2000s, AI research continued to evolve, and new subfields began to emerge. One of these was "machine learning," which focuses on creating algorithms that allow computers to learn from data without being explicitly programmed. Another was "neural networks," which are mathematical models inspired by the structure and function of the human brain.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Recently, Generative Models like GPT-3 and DALL-E, Variational Autoencoders, Generative Adversarial Networks and many more have risen and continue to advance the field of AI. These models are able to generate new examples that are similar to examples from a given dataset. It is being used in diverse fields such as natural language processing, computer vision, speech recognition and many more.</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Overall, AI has come a long way since its inception in the 1950s, and it continues to evolve and improve at a rapid pace today.</a:t>
            </a:r>
            <a:endParaRPr lang="en-US">
              <a:effectLst/>
            </a:endParaRPr>
          </a:p>
          <a:p>
            <a:endParaRPr lang="en-US" b="1"/>
          </a:p>
          <a:p>
            <a:r>
              <a:rPr lang="en-US" b="1"/>
              <a:t>What is Generative AI and where does it fit into the scope of AI?</a:t>
            </a:r>
          </a:p>
          <a:p>
            <a:pPr algn="l"/>
            <a:r>
              <a:rPr lang="en-US" b="0" i="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r>
              <a:rPr lang="en-US" b="0" i="0">
                <a:solidFill>
                  <a:srgbClr val="D1D5DB"/>
                </a:solidFill>
                <a:effectLst/>
                <a:latin typeface="Söhne"/>
              </a:rPr>
              <a:t>Generative AI models can be classified into two broad categories: generative models and discriminative models. Generative models such as GPT-3, DALL-E, Variational Autoencoders </a:t>
            </a:r>
            <a:r>
              <a:rPr lang="en-US" b="0" i="0" err="1">
                <a:solidFill>
                  <a:srgbClr val="D1D5DB"/>
                </a:solidFill>
                <a:effectLst/>
                <a:latin typeface="Söhne"/>
              </a:rPr>
              <a:t>etc</a:t>
            </a:r>
            <a:r>
              <a:rPr lang="en-US" b="0" i="0">
                <a:solidFill>
                  <a:srgbClr val="D1D5DB"/>
                </a:solidFill>
                <a:effectLst/>
                <a:latin typeface="Söhne"/>
              </a:rPr>
              <a:t> learns the underlying probability distribution of the dataset and can generate new examples from the learned distribution. Discriminative models, such as deep neural networks, learn to differentiate between different classes or categories, and are generally used for tasks such as image or speech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Generative AI sits on top of other areas of AI like unsupervised learning, supervised learning and reinforcement learning. It relies on the capability of those models to extract useful features from the data and use that for learning the underlying probability distribution of the data which is used for </a:t>
            </a:r>
            <a:r>
              <a:rPr lang="en-US" b="0" i="0" err="1">
                <a:solidFill>
                  <a:srgbClr val="D1D5DB"/>
                </a:solidFill>
                <a:effectLst/>
                <a:latin typeface="Söhne"/>
              </a:rPr>
              <a:t>generthe</a:t>
            </a:r>
            <a:r>
              <a:rPr lang="en-US" b="0" i="0">
                <a:solidFill>
                  <a:srgbClr val="D1D5DB"/>
                </a:solidFill>
                <a:effectLst/>
                <a:latin typeface="Söhne"/>
              </a:rPr>
              <a:t> potential to be used in a wide range of applications, such as computer vision, natural language processing, speech recognition, and many more.</a:t>
            </a:r>
          </a:p>
          <a:p>
            <a:pPr algn="l"/>
            <a:r>
              <a:rPr lang="en-US" b="0" i="0" err="1">
                <a:solidFill>
                  <a:srgbClr val="D1D5DB"/>
                </a:solidFill>
                <a:effectLst/>
                <a:latin typeface="Söhne"/>
              </a:rPr>
              <a:t>ating</a:t>
            </a:r>
            <a:r>
              <a:rPr lang="en-US" b="0" i="0">
                <a:solidFill>
                  <a:srgbClr val="D1D5DB"/>
                </a:solidFill>
                <a:effectLst/>
                <a:latin typeface="Söhne"/>
              </a:rPr>
              <a:t> new examples.</a:t>
            </a:r>
          </a:p>
          <a:p>
            <a:pPr algn="l"/>
            <a:r>
              <a:rPr lang="en-US" b="0" i="0">
                <a:solidFill>
                  <a:srgbClr val="D1D5DB"/>
                </a:solidFill>
                <a:effectLst/>
                <a:latin typeface="Söhne"/>
              </a:rPr>
              <a:t>Overall, generative AI is a rapidly growing field within AI, and it has</a:t>
            </a: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6/4/2023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4237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1">
                <a:solidFill>
                  <a:srgbClr val="D1D5DB"/>
                </a:solidFill>
                <a:effectLst/>
                <a:latin typeface="Söhne"/>
              </a:rPr>
              <a:t>(This and the next 9 slides </a:t>
            </a:r>
            <a:r>
              <a:rPr lang="en-US" sz="4000" i="1">
                <a:solidFill>
                  <a:srgbClr val="000000"/>
                </a:solidFill>
                <a:latin typeface="Calibri" panose="020F0502020204030204"/>
              </a:rPr>
              <a:t>help with the flow</a:t>
            </a:r>
            <a:r>
              <a:rPr lang="en-US" sz="4000" i="1">
                <a:ea typeface="+mn-lt"/>
                <a:cs typeface="+mn-lt"/>
              </a:rPr>
              <a:t> to move from the high-level to the deep dive)</a:t>
            </a:r>
            <a:endParaRPr lang="en-US" sz="2800" b="0" i="1">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6/4/2023 10:06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80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r>
              <a:rPr lang="en-US" sz="1800" b="0" i="0">
                <a:solidFill>
                  <a:srgbClr val="D1D5DB"/>
                </a:solidFill>
                <a:effectLst/>
                <a:latin typeface="Söhne"/>
              </a:rPr>
              <a:t>These models have been influential in the development of artificial intelligence systems, and have played a major role in changing how AI systems are constructed since their introduction in 2018.</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0" i="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800" b="0" i="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i="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12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6/4/2023 10:06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530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GPT-3 is for text completion. A set of models that can understand and generate natural language.</a:t>
            </a:r>
          </a:p>
          <a:p>
            <a:r>
              <a:rPr lang="en-US"/>
              <a:t>Codex is a set of models that can understand and generate code, including translating natural language to code. It </a:t>
            </a:r>
            <a:r>
              <a:rPr lang="en-US" b="0" i="0">
                <a:solidFill>
                  <a:srgbClr val="353740"/>
                </a:solidFill>
                <a:effectLst/>
                <a:latin typeface="ColfaxAI"/>
              </a:rPr>
              <a:t>is a descendant of GPT-3 that’s been trained on both natural language and code</a:t>
            </a:r>
            <a:r>
              <a:rPr lang="en-US"/>
              <a:t>.</a:t>
            </a:r>
          </a:p>
          <a:p>
            <a:r>
              <a:rPr lang="en-US"/>
              <a:t>DALL•E is a set of models that can generate or manipulate images from natural language.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8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6/4/2023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6/4/2023 10:06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119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53740"/>
                </a:solidFill>
                <a:effectLst/>
                <a:latin typeface="ColfaxAI"/>
              </a:rPr>
              <a:t>While Davinci is generally the most capable, the other models can perform certain tasks extremely well with significant speed or </a:t>
            </a:r>
            <a:r>
              <a:rPr lang="en-US" b="0" i="0" u="none" strike="noStrike">
                <a:solidFill>
                  <a:srgbClr val="10A37F"/>
                </a:solidFill>
                <a:effectLst/>
                <a:latin typeface="ColfaxAI"/>
                <a:hlinkClick r:id="rId3"/>
              </a:rPr>
              <a:t>cost advantages</a:t>
            </a:r>
            <a:r>
              <a:rPr lang="en-US" b="0" i="0">
                <a:solidFill>
                  <a:srgbClr val="353740"/>
                </a:solidFill>
                <a:effectLst/>
                <a:latin typeface="ColfaxAI"/>
              </a:rPr>
              <a:t>. For example, Curie can perform many of the same tasks as Davinci, but faster and for 1/10th the cost.</a:t>
            </a:r>
          </a:p>
          <a:p>
            <a:pPr algn="l"/>
            <a:r>
              <a:rPr lang="en-US" b="0" i="0">
                <a:solidFill>
                  <a:srgbClr val="353740"/>
                </a:solidFill>
                <a:effectLst/>
                <a:latin typeface="ColfaxAI"/>
              </a:rPr>
              <a:t>We recommend using Davinci while experimenting since it will yield the best results. Once you’ve got things working, we encourage trying the other models to see if you can get the same results with lower latency. You may also be able to improve the other models’ performance by </a:t>
            </a:r>
            <a:r>
              <a:rPr lang="en-US" b="0" i="0" u="none" strike="noStrike">
                <a:solidFill>
                  <a:srgbClr val="10A37F"/>
                </a:solidFill>
                <a:effectLst/>
                <a:latin typeface="ColfaxAI"/>
                <a:hlinkClick r:id="rId4"/>
              </a:rPr>
              <a:t>fine-tuning</a:t>
            </a:r>
            <a:r>
              <a:rPr lang="en-US" b="0" i="0">
                <a:solidFill>
                  <a:srgbClr val="353740"/>
                </a:solidFill>
                <a:effectLst/>
                <a:latin typeface="ColfaxAI"/>
              </a:rPr>
              <a:t> them on a specific task.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279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9229F-6F41-4CC3-A51C-EB832A3392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409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526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374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6/4/2023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9602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6/4/2023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655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Prompt design (or prompt engineering)</a:t>
            </a:r>
          </a:p>
          <a:p>
            <a:pPr algn="l"/>
            <a:r>
              <a:rPr lang="en-US" b="0" i="0">
                <a:solidFill>
                  <a:srgbClr val="353740"/>
                </a:solidFill>
                <a:effectLst/>
                <a:latin typeface="ColfaxAI"/>
              </a:rPr>
              <a:t>There are three basic guidelines to creating prompts:</a:t>
            </a:r>
          </a:p>
          <a:p>
            <a:pPr algn="l"/>
            <a:r>
              <a:rPr lang="en-US" b="1" i="0">
                <a:solidFill>
                  <a:srgbClr val="353740"/>
                </a:solidFill>
                <a:effectLst/>
                <a:latin typeface="ColfaxAI"/>
              </a:rPr>
              <a:t>Show and tell.</a:t>
            </a:r>
            <a:r>
              <a:rPr lang="en-US" b="0" i="0">
                <a:solidFill>
                  <a:srgbClr val="353740"/>
                </a:solidFill>
                <a:effectLst/>
                <a:latin typeface="ColfaxAI"/>
              </a:rPr>
              <a:t> Make it clear what you want either through instructions, examples, or a combination of the two. If you want the model to rank a list of items in alphabetical order or to classify a paragraph by sentiment, show it that's what you want.</a:t>
            </a:r>
          </a:p>
          <a:p>
            <a:pPr algn="l"/>
            <a:r>
              <a:rPr lang="en-US" b="1" i="0">
                <a:solidFill>
                  <a:srgbClr val="353740"/>
                </a:solidFill>
                <a:effectLst/>
                <a:latin typeface="ColfaxAI"/>
              </a:rPr>
              <a:t>Provide quality data.</a:t>
            </a:r>
            <a:r>
              <a:rPr lang="en-US" b="0" i="0">
                <a:solidFill>
                  <a:srgbClr val="353740"/>
                </a:solidFill>
                <a:effectLst/>
                <a:latin typeface="ColfaxAI"/>
              </a:rPr>
              <a:t> If you're trying to build a classifier or get the model to follow a pattern, make sure that there are enough examples. Be sure to proofread your examples — the model is usually smart enough to see through basic spelling mistakes and give you a response, but it also might assume this is intentional and it can affect the response.</a:t>
            </a:r>
          </a:p>
          <a:p>
            <a:pPr algn="l"/>
            <a:r>
              <a:rPr lang="en-US" b="1" i="0">
                <a:solidFill>
                  <a:srgbClr val="353740"/>
                </a:solidFill>
                <a:effectLst/>
                <a:latin typeface="ColfaxAI"/>
              </a:rPr>
              <a:t>Check your settings.</a:t>
            </a:r>
            <a:r>
              <a:rPr lang="en-US" b="0" i="0">
                <a:solidFill>
                  <a:srgbClr val="353740"/>
                </a:solidFill>
                <a:effectLst/>
                <a:latin typeface="ColfaxAI"/>
              </a:rPr>
              <a:t> The temperature and </a:t>
            </a:r>
            <a:r>
              <a:rPr lang="en-US" b="0" i="0" err="1">
                <a:solidFill>
                  <a:srgbClr val="353740"/>
                </a:solidFill>
                <a:effectLst/>
                <a:latin typeface="ColfaxAI"/>
              </a:rPr>
              <a:t>top_p</a:t>
            </a:r>
            <a:r>
              <a:rPr lang="en-US" b="0" i="0">
                <a:solidFill>
                  <a:srgbClr val="353740"/>
                </a:solidFill>
                <a:effectLst/>
                <a:latin typeface="ColfaxAI"/>
              </a:rPr>
              <a:t> settings control how deterministic the model is in generating a response. If you're asking it for a response where there's only one right answer, then you'd want to set these lower. If you're looking for more diverse responses, then you might want to set them higher. The number one mistake people use with these settings is assuming that they're "cleverness" or "creativity" controls.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6/4/2023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556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6/4/2023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472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276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6/4/2023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997032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6/4/2023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351679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a:solidFill>
                  <a:srgbClr val="C9D1D9"/>
                </a:solidFill>
                <a:effectLst/>
                <a:latin typeface="-apple-system"/>
              </a:rPr>
              <a:t>Now, When GPT-3 fails on a task, what should you do?</a:t>
            </a:r>
          </a:p>
          <a:p>
            <a:pPr algn="l">
              <a:buFont typeface="Arial" panose="020B0604020202020204" pitchFamily="34" charset="0"/>
              <a:buChar char="•"/>
            </a:pPr>
            <a:r>
              <a:rPr lang="en-US" sz="1200" b="0" i="0">
                <a:solidFill>
                  <a:srgbClr val="C9D1D9"/>
                </a:solidFill>
                <a:effectLst/>
                <a:latin typeface="-apple-system"/>
              </a:rPr>
              <a:t>Search for a better prompt that elicits more reliable answers?</a:t>
            </a:r>
          </a:p>
          <a:p>
            <a:pPr algn="l">
              <a:buFont typeface="Arial" panose="020B0604020202020204" pitchFamily="34" charset="0"/>
              <a:buChar char="•"/>
            </a:pPr>
            <a:r>
              <a:rPr lang="en-US" sz="1200" b="0" i="0">
                <a:solidFill>
                  <a:srgbClr val="C9D1D9"/>
                </a:solidFill>
                <a:effectLst/>
                <a:latin typeface="-apple-system"/>
              </a:rPr>
              <a:t>Invest in thousands of examples to fine-tune a custom model?</a:t>
            </a:r>
          </a:p>
          <a:p>
            <a:pPr algn="l">
              <a:buFont typeface="Arial" panose="020B0604020202020204" pitchFamily="34" charset="0"/>
              <a:buChar char="•"/>
            </a:pPr>
            <a:r>
              <a:rPr lang="en-US" sz="1200" b="0" i="0">
                <a:solidFill>
                  <a:srgbClr val="C9D1D9"/>
                </a:solidFill>
                <a:effectLst/>
                <a:latin typeface="-apple-system"/>
              </a:rPr>
              <a:t>Assume the model is incapable of the task, and move on?</a:t>
            </a:r>
          </a:p>
          <a:p>
            <a:r>
              <a:rPr lang="en-US" sz="1200" b="0" i="0">
                <a:solidFill>
                  <a:srgbClr val="C9D1D9"/>
                </a:solidFill>
                <a:effectLst/>
                <a:latin typeface="-apple-system"/>
              </a:rPr>
              <a:t>There is no simple answer - </a:t>
            </a:r>
            <a:r>
              <a:rPr lang="en-US"/>
              <a:t>Getting the model to reason and provide the desired response is an art in itself, yes you can use one-shot and few-shot learning but in many cases this wont be enough. </a:t>
            </a:r>
          </a:p>
          <a:p>
            <a:endParaRPr lang="en-US"/>
          </a:p>
          <a:p>
            <a:r>
              <a:rPr lang="en-US"/>
              <a:t>MY guess is that, a lot of the work we are going to do as experts is to master this art and come up with techniques to help our customers use these models to derive the outcome desired before going into expensive fine-tuning solutions. The following is a guide to some of these techniques. The beauty of these models is that we don’t have to tinker with code , we can simply use prompt engineering / natural language to guide the model to reason through a human partnership approach. </a:t>
            </a:r>
          </a:p>
          <a:p>
            <a:endParaRPr lang="en-US"/>
          </a:p>
          <a:p>
            <a:pPr algn="l"/>
            <a:endParaRPr lang="en-US" b="0" i="0">
              <a:solidFill>
                <a:srgbClr val="C9D1D9"/>
              </a:solidFill>
              <a:effectLst/>
              <a:latin typeface="-apple-system"/>
            </a:endParaRPr>
          </a:p>
          <a:p>
            <a:pPr algn="l"/>
            <a:endParaRPr lang="en-US" b="0" i="0">
              <a:solidFill>
                <a:srgbClr val="C9D1D9"/>
              </a:solidFill>
              <a:effectLst/>
              <a:latin typeface="-apple-system"/>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539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663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62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053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an example, You may have heard that these models </a:t>
            </a:r>
            <a:r>
              <a:rPr lang="en-US" sz="1200" b="0" i="0">
                <a:solidFill>
                  <a:srgbClr val="C9D1D9"/>
                </a:solidFill>
                <a:effectLst/>
                <a:latin typeface="-apple-system"/>
              </a:rPr>
              <a:t>are not very good at doing math or </a:t>
            </a:r>
            <a:r>
              <a:rPr lang="en-US" sz="1200" b="0" i="0" err="1">
                <a:solidFill>
                  <a:srgbClr val="C9D1D9"/>
                </a:solidFill>
                <a:effectLst/>
                <a:latin typeface="-apple-system"/>
              </a:rPr>
              <a:t>artithmetic</a:t>
            </a:r>
            <a:r>
              <a:rPr lang="en-US" sz="1200" b="0" i="0">
                <a:solidFill>
                  <a:srgbClr val="C9D1D9"/>
                </a:solidFill>
                <a:effectLst/>
                <a:latin typeface="-apple-system"/>
              </a:rPr>
              <a:t> or deriving logic</a:t>
            </a:r>
            <a:r>
              <a:rPr lang="en-US"/>
              <a:t>. But like humans, </a:t>
            </a:r>
          </a:p>
          <a:p>
            <a:endParaRPr lang="en-US"/>
          </a:p>
          <a:p>
            <a:pPr algn="l"/>
            <a:r>
              <a:rPr lang="en-US" b="0" i="0">
                <a:solidFill>
                  <a:srgbClr val="C9D1D9"/>
                </a:solidFill>
                <a:effectLst/>
                <a:latin typeface="-apple-system"/>
              </a:rPr>
              <a:t>If you were asked to multiply 13 by 17, would the answer pop immediately into your head? For most of us, probably not. Yet, that doesn't mean humans are incapable of two-digit multiplication. With a few seconds, and some pen and paper, it's not too taxing to work out that 13 x 17 = 221. The model needs to be guided in the same way. </a:t>
            </a:r>
          </a:p>
          <a:p>
            <a:pPr algn="l"/>
            <a:endParaRPr lang="en-US" b="0" i="0">
              <a:solidFill>
                <a:srgbClr val="C9D1D9"/>
              </a:solidFill>
              <a:effectLst/>
              <a:latin typeface="-apple-system"/>
            </a:endParaRPr>
          </a:p>
          <a:p>
            <a:pPr algn="l"/>
            <a:r>
              <a:rPr lang="en-US" b="0" i="0">
                <a:solidFill>
                  <a:srgbClr val="C9D1D9"/>
                </a:solidFill>
                <a:effectLst/>
                <a:latin typeface="-apple-system"/>
              </a:rPr>
              <a:t>Similarly, if you give GPT-3 a task that's too complex to do in the time it takes to calculate its next token, it may confabulate an incorrect guess. Yet, akin to humans, that doesn't necessarily mean the model is incapable of the task. With some time and space to reason things out, the model still may be able to answer reliably.</a:t>
            </a:r>
          </a:p>
          <a:p>
            <a:pPr algn="l"/>
            <a:endParaRPr lang="en-US" b="0" i="0">
              <a:solidFill>
                <a:srgbClr val="C9D1D9"/>
              </a:solidFill>
              <a:effectLst/>
              <a:latin typeface="-apple-system"/>
            </a:endParaRPr>
          </a:p>
          <a:p>
            <a:r>
              <a:rPr lang="en-US" sz="1200" b="0" i="0">
                <a:solidFill>
                  <a:srgbClr val="C9D1D9"/>
                </a:solidFill>
                <a:effectLst/>
                <a:latin typeface="ui-monospace"/>
              </a:rPr>
              <a:t>One example , as you see here is to use few shot learning to drive the model on how it should reason. In other words, you are explicitly telling the mode how to think by prompting how it should reason for a similar problem. </a:t>
            </a:r>
          </a:p>
          <a:p>
            <a:endParaRPr lang="en-US" sz="1200" b="0" i="0">
              <a:solidFill>
                <a:srgbClr val="C9D1D9"/>
              </a:solidFill>
              <a:effectLst/>
              <a:latin typeface="ui-monospace"/>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50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C9D1D9"/>
                </a:solidFill>
                <a:effectLst/>
                <a:latin typeface="-apple-system"/>
              </a:rPr>
              <a:t>Another powerful technique for improving the reliability of answers is to prompt the model to gradually reason out the answer rather than jumping immediately to the final answer. By 'thinking aloud' the model can be far more likely to arrive at the correct answer.</a:t>
            </a:r>
            <a:endParaRPr lang="en-US" sz="1050"/>
          </a:p>
          <a:p>
            <a:pPr algn="l"/>
            <a:endParaRPr lang="en-US" sz="1200" b="0" i="0">
              <a:solidFill>
                <a:srgbClr val="C9D1D9"/>
              </a:solidFill>
              <a:effectLst/>
              <a:latin typeface="-apple-system"/>
            </a:endParaRPr>
          </a:p>
          <a:p>
            <a:pPr algn="l"/>
            <a:r>
              <a:rPr lang="en-US" sz="1200" b="0" i="0">
                <a:solidFill>
                  <a:srgbClr val="C9D1D9"/>
                </a:solidFill>
                <a:effectLst/>
                <a:latin typeface="-apple-system"/>
              </a:rPr>
              <a:t>This technique called Chain-of-Thought, actually only discovered recently , is a super powerful technique, not only can it be used to provide model </a:t>
            </a:r>
            <a:r>
              <a:rPr lang="en-US" sz="1200" b="0" i="0" err="1">
                <a:solidFill>
                  <a:srgbClr val="C9D1D9"/>
                </a:solidFill>
                <a:effectLst/>
                <a:latin typeface="-apple-system"/>
              </a:rPr>
              <a:t>explainibiilty</a:t>
            </a:r>
            <a:r>
              <a:rPr lang="en-US" sz="1200" b="0" i="0">
                <a:solidFill>
                  <a:srgbClr val="C9D1D9"/>
                </a:solidFill>
                <a:effectLst/>
                <a:latin typeface="-apple-system"/>
              </a:rPr>
              <a:t> (where sometimes GPT-3 is seen as a </a:t>
            </a:r>
            <a:r>
              <a:rPr lang="en-US" sz="1200" b="0" i="0" err="1">
                <a:solidFill>
                  <a:srgbClr val="C9D1D9"/>
                </a:solidFill>
                <a:effectLst/>
                <a:latin typeface="-apple-system"/>
              </a:rPr>
              <a:t>blackbox</a:t>
            </a:r>
            <a:r>
              <a:rPr lang="en-US" sz="1200" b="0" i="0">
                <a:solidFill>
                  <a:srgbClr val="C9D1D9"/>
                </a:solidFill>
                <a:effectLst/>
                <a:latin typeface="-apple-system"/>
              </a:rPr>
              <a:t>) but it can help the model reason and arrive at a desired output by simply just telling the model to think step by step. </a:t>
            </a:r>
          </a:p>
          <a:p>
            <a:pPr algn="l"/>
            <a:endParaRPr lang="en-US" sz="1200" b="0" i="0">
              <a:solidFill>
                <a:srgbClr val="C9D1D9"/>
              </a:solidFill>
              <a:effectLst/>
              <a:latin typeface="-apple-system"/>
            </a:endParaRPr>
          </a:p>
          <a:p>
            <a:pPr lvl="0"/>
            <a:endParaRPr lang="en-US" sz="1000" b="0" i="0">
              <a:solidFill>
                <a:srgbClr val="C9D1D9"/>
              </a:solidFill>
              <a:effectLst/>
              <a:latin typeface="-apple-system"/>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40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C9D1D9"/>
                </a:solidFill>
                <a:effectLst/>
                <a:latin typeface="-apple-system"/>
              </a:rPr>
              <a:t>You can also combine both chain-of-thought and prompt-chaining so that the model can derive the answer that you want. So in this example, you are using chain-of-thought to extract the reasoning behind the problem and using prompt-chaining to provide the same reasoning to a similar problem. </a:t>
            </a:r>
          </a:p>
          <a:p>
            <a:endParaRPr lang="en-US" sz="1200" b="0" i="0">
              <a:solidFill>
                <a:srgbClr val="C9D1D9"/>
              </a:solidFill>
              <a:effectLst/>
              <a:latin typeface="-apple-system"/>
            </a:endParaRPr>
          </a:p>
          <a:p>
            <a:r>
              <a:rPr lang="en-US" sz="1200" b="0" i="0">
                <a:solidFill>
                  <a:srgbClr val="C9D1D9"/>
                </a:solidFill>
                <a:effectLst/>
                <a:latin typeface="-apple-system"/>
              </a:rPr>
              <a:t>Chain-of-Thought can help enormously at doing math or </a:t>
            </a:r>
            <a:r>
              <a:rPr lang="en-US" sz="1200" b="0" i="0" err="1">
                <a:solidFill>
                  <a:srgbClr val="C9D1D9"/>
                </a:solidFill>
                <a:effectLst/>
                <a:latin typeface="-apple-system"/>
              </a:rPr>
              <a:t>artithmetic</a:t>
            </a:r>
            <a:r>
              <a:rPr lang="en-US" sz="1200" b="0" i="0">
                <a:solidFill>
                  <a:srgbClr val="C9D1D9"/>
                </a:solidFill>
                <a:effectLst/>
                <a:latin typeface="-apple-system"/>
              </a:rPr>
              <a:t> or deriving logic. In fact, the author of this technique benchmarked this approach and the results were astonishing. It quadrupled accuracy, from 18% to 79%. </a:t>
            </a:r>
          </a:p>
          <a:p>
            <a:endParaRPr lang="en-US" sz="1200" b="0" i="0">
              <a:solidFill>
                <a:srgbClr val="C9D1D9"/>
              </a:solidFill>
              <a:effectLst/>
              <a:latin typeface="-apple-system"/>
            </a:endParaRPr>
          </a:p>
          <a:p>
            <a:r>
              <a:rPr lang="en-US" sz="1200" b="0" i="0">
                <a:solidFill>
                  <a:srgbClr val="C9D1D9"/>
                </a:solidFill>
                <a:effectLst/>
                <a:latin typeface="-apple-system"/>
              </a:rPr>
              <a:t>The authors found that it was most helpful for multi-step arithmetic problems, symbolic reasoning problems, strategy problems, and other reasoning problems</a:t>
            </a:r>
            <a:endParaRPr lang="en-CA" sz="1200"/>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783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your reference, Here are some other examples of for a range of arithmetic, common- sense, and symbolic reasoning Chains of thought that you can use in your prompts. </a:t>
            </a:r>
            <a:r>
              <a:rPr lang="en-US" err="1"/>
              <a:t>Highlites</a:t>
            </a:r>
            <a:r>
              <a:rPr lang="en-US"/>
              <a:t> are the actual derived chain-of-prompt. </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794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Sometime chain-of-thought also leads to wrong results, it </a:t>
            </a:r>
            <a:r>
              <a:rPr lang="en-US" b="0" i="0">
                <a:solidFill>
                  <a:srgbClr val="C9D1D9"/>
                </a:solidFill>
                <a:effectLst/>
                <a:latin typeface="-apple-system"/>
              </a:rPr>
              <a:t>especially struggles when the examples are short but the task is long.</a:t>
            </a:r>
            <a:r>
              <a:rPr lang="en-US"/>
              <a:t> and sometimes you as a human do not know how to solve the problem  yourself.</a:t>
            </a:r>
          </a:p>
          <a:p>
            <a:endParaRPr lang="en-US"/>
          </a:p>
          <a:p>
            <a:r>
              <a:rPr lang="en-US"/>
              <a:t>One interesting trick is to have the model decompose the task into smaller tasks and figure it out on it’s own. This allows the model to reason along the way and can lead to much better results. The technique is called selection-inference prompting, </a:t>
            </a:r>
            <a:endParaRPr lang="en-CA"/>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153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6/4/2023 10:06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718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B52741CD-43F9-4B69-9BC3-C3B4CCD3B9B2}" type="slidenum">
              <a:rPr lang="en-CA" smtClean="0"/>
              <a:t>53</a:t>
            </a:fld>
            <a:endParaRPr lang="en-CA"/>
          </a:p>
        </p:txBody>
      </p:sp>
    </p:spTree>
    <p:extLst>
      <p:ext uri="{BB962C8B-B14F-4D97-AF65-F5344CB8AC3E}">
        <p14:creationId xmlns:p14="http://schemas.microsoft.com/office/powerpoint/2010/main" val="499702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UI Light"/>
                <a:cs typeface="Segoe UI Light"/>
              </a:rPr>
              <a:t>To fine-tune a model, you'll need a set of training examples that each consist of a single input ("prompt") and its associated output ("completion"). This is notably different from using the base models, where you might input detailed instructions or multiple examples in a single prompt.</a:t>
            </a:r>
            <a:endParaRPr lang="en-US">
              <a:latin typeface="Segoe UI Light"/>
            </a:endParaRPr>
          </a:p>
          <a:p>
            <a:r>
              <a:rPr lang="en-US" sz="1200">
                <a:latin typeface="Segoe UI Light"/>
                <a:cs typeface="Segoe UI Light"/>
              </a:rPr>
              <a:t>Each prompt should end with a fixed separator to inform the model when the prompt ends and the completion begins. A simple separator which generally works well is \n\n###\n\n. The separator should not appear elsewhere in any prompt.</a:t>
            </a:r>
          </a:p>
          <a:p>
            <a:r>
              <a:rPr lang="en-US" sz="1200">
                <a:latin typeface="Segoe UI Light"/>
                <a:cs typeface="Segoe UI Light"/>
              </a:rPr>
              <a:t>Each completion should start with a whitespace due to </a:t>
            </a:r>
            <a:r>
              <a:rPr lang="en-US" sz="1200">
                <a:latin typeface="Segoe UI Light"/>
                <a:cs typeface="Segoe UI Light"/>
                <a:hlinkClick r:id="rId3">
                  <a:extLst>
                    <a:ext uri="{A12FA001-AC4F-418D-AE19-62706E023703}">
                      <ahyp:hlinkClr xmlns:ahyp="http://schemas.microsoft.com/office/drawing/2018/hyperlinkcolor" val="tx"/>
                    </a:ext>
                  </a:extLst>
                </a:hlinkClick>
              </a:rPr>
              <a:t>tokenization</a:t>
            </a:r>
            <a:r>
              <a:rPr lang="en-US" sz="1200">
                <a:latin typeface="Segoe UI Light"/>
                <a:cs typeface="Segoe UI Light"/>
              </a:rPr>
              <a:t>, which tokenizes most words with a preceding whitespace.</a:t>
            </a:r>
          </a:p>
          <a:p>
            <a:r>
              <a:rPr lang="en-US" sz="1200">
                <a:latin typeface="Segoe UI Light"/>
                <a:cs typeface="Segoe UI Light"/>
              </a:rPr>
              <a:t>Each completion should end with a fixed stop sequence to inform the model when the completion ends. A stop sequence could be \n, ###, or any other token that does not appear in any completion.</a:t>
            </a:r>
          </a:p>
          <a:p>
            <a:r>
              <a:rPr lang="en-US" sz="1200">
                <a:latin typeface="Segoe UI Light"/>
                <a:cs typeface="Segoe UI Light"/>
              </a:rPr>
              <a:t>For inference, you should format your prompts in the same way as you did when creating the training dataset, including the same separator. Also specify the same stop sequence to properly truncate the completion.</a:t>
            </a:r>
          </a:p>
          <a:p>
            <a:endParaRPr lang="en-US"/>
          </a:p>
        </p:txBody>
      </p:sp>
      <p:sp>
        <p:nvSpPr>
          <p:cNvPr id="4" name="Slide Number Placeholder 3"/>
          <p:cNvSpPr>
            <a:spLocks noGrp="1"/>
          </p:cNvSpPr>
          <p:nvPr>
            <p:ph type="sldNum" sz="quarter" idx="5"/>
          </p:nvPr>
        </p:nvSpPr>
        <p:spPr/>
        <p:txBody>
          <a:bodyPr/>
          <a:lstStyle/>
          <a:p>
            <a:fld id="{B52741CD-43F9-4B69-9BC3-C3B4CCD3B9B2}" type="slidenum">
              <a:rPr lang="en-CA" smtClean="0"/>
              <a:t>57</a:t>
            </a:fld>
            <a:endParaRPr lang="en-CA"/>
          </a:p>
        </p:txBody>
      </p:sp>
    </p:spTree>
    <p:extLst>
      <p:ext uri="{BB962C8B-B14F-4D97-AF65-F5344CB8AC3E}">
        <p14:creationId xmlns:p14="http://schemas.microsoft.com/office/powerpoint/2010/main" val="4293444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791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66</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6/4/2023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66435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467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939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508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561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529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71</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6/4/2023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929551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961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814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92F"/>
                </a:solidFill>
                <a:effectLst/>
                <a:latin typeface="-apple-system"/>
              </a:rPr>
              <a:t>The ability to extract targeted pieces of information from documents, specific to each customer and use case is a common, emerging use case across industries. This typically requires iteratively training a customized model, against a curated, customer dataset. Here we see the model’s ability to extract precise information from a document, from a simple instruction, in natural language - enabled by the Large Language </a:t>
            </a:r>
            <a:r>
              <a:rPr lang="en-US" b="0" i="0" err="1">
                <a:solidFill>
                  <a:srgbClr val="24292F"/>
                </a:solidFill>
                <a:effectLst/>
                <a:latin typeface="-apple-system"/>
              </a:rPr>
              <a:t>Models's</a:t>
            </a:r>
            <a:r>
              <a:rPr lang="en-US" b="0" i="0">
                <a:solidFill>
                  <a:srgbClr val="24292F"/>
                </a:solidFill>
                <a:effectLst/>
                <a:latin typeface="-apple-system"/>
              </a:rPr>
              <a:t> (LLM) capability to understand the context of the inquiry/instruction, and the context of the document.</a:t>
            </a: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687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C9D1D9"/>
                </a:solidFill>
                <a:effectLst/>
                <a:latin typeface="-apple-system"/>
              </a:rPr>
              <a:t>In general, to eke out maximum performance on a task, you’ll will probably have to eventually fine-tune a custom model. However, fine-tuning a model using explanations may take thousands of example explanations, which are costly to write and sometimes lead to the same output as the original base model. </a:t>
            </a:r>
          </a:p>
          <a:p>
            <a:endParaRPr lang="en-US" b="0" i="0">
              <a:solidFill>
                <a:srgbClr val="C9D1D9"/>
              </a:solidFill>
              <a:effectLst/>
              <a:latin typeface="-apple-system"/>
            </a:endParaRPr>
          </a:p>
          <a:p>
            <a:r>
              <a:rPr lang="en-US" b="0" i="0">
                <a:solidFill>
                  <a:srgbClr val="C9D1D9"/>
                </a:solidFill>
                <a:effectLst/>
                <a:latin typeface="-apple-system"/>
              </a:rPr>
              <a:t>By combining the benefits of fine-tuning with the benefits of chain-of-thought prompting you can generate synthetically thousands of example explanations that can then be used for fine-tuning, which will lead to even better results. </a:t>
            </a:r>
          </a:p>
          <a:p>
            <a:endParaRPr lang="en-US" b="0" i="0">
              <a:solidFill>
                <a:srgbClr val="C9D1D9"/>
              </a:solidFill>
              <a:effectLst/>
              <a:latin typeface="-apple-system"/>
            </a:endParaRPr>
          </a:p>
          <a:p>
            <a:r>
              <a:rPr lang="en-US" b="0" i="0">
                <a:solidFill>
                  <a:srgbClr val="C9D1D9"/>
                </a:solidFill>
                <a:effectLst/>
                <a:latin typeface="-apple-system"/>
              </a:rPr>
              <a:t>In this example we use the generative aspect of the model with few-shot prompts to generate a dataset of explanations that could be used to fine-tune a model</a:t>
            </a:r>
          </a:p>
          <a:p>
            <a:endParaRPr lang="en-US" b="0" i="0">
              <a:solidFill>
                <a:srgbClr val="C9D1D9"/>
              </a:solidFill>
              <a:effectLst/>
              <a:latin typeface="-apple-system"/>
            </a:endParaRPr>
          </a:p>
          <a:p>
            <a:r>
              <a:rPr lang="en-US" b="0" i="0">
                <a:solidFill>
                  <a:srgbClr val="C9D1D9"/>
                </a:solidFill>
                <a:effectLst/>
                <a:latin typeface="-apple-system"/>
              </a:rPr>
              <a:t>For example, if you have large quantities of unstructured text that you want to train on, you may find opportunities to use a prompt to extract a structured dataset from your unstructured text, and then fine-tune a custom model on that structured dataset.</a:t>
            </a: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0912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639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01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877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356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142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6097033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417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7325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31580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994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104592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13495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705536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742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490397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6576728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904990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215620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13151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874344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776948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383774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3330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55903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0867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23398247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5971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432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397057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566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867983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3180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1799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No Patter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Tree>
    <p:extLst>
      <p:ext uri="{BB962C8B-B14F-4D97-AF65-F5344CB8AC3E}">
        <p14:creationId xmlns:p14="http://schemas.microsoft.com/office/powerpoint/2010/main" val="32234439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91FF8-5184-4CE6-8C5A-AA84E78A1D9F}"/>
              </a:ext>
            </a:extLst>
          </p:cNvPr>
          <p:cNvSpPr>
            <a:spLocks noGrp="1"/>
          </p:cNvSpPr>
          <p:nvPr>
            <p:ph type="dt" sz="half" idx="10"/>
          </p:nvPr>
        </p:nvSpPr>
        <p:spPr/>
        <p:txBody>
          <a:bodyPr/>
          <a:lstStyle/>
          <a:p>
            <a:fld id="{FC53AE83-1A98-4CC4-BF26-625578F3DAA2}" type="datetimeFigureOut">
              <a:rPr lang="en-US" smtClean="0"/>
              <a:t>6/4/2023</a:t>
            </a:fld>
            <a:endParaRPr lang="en-US"/>
          </a:p>
        </p:txBody>
      </p:sp>
      <p:sp>
        <p:nvSpPr>
          <p:cNvPr id="3" name="Footer Placeholder 2">
            <a:extLst>
              <a:ext uri="{FF2B5EF4-FFF2-40B4-BE49-F238E27FC236}">
                <a16:creationId xmlns:a16="http://schemas.microsoft.com/office/drawing/2014/main" id="{AE39073B-4403-4A4F-8A05-B65CDFDD8E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3714B-65BB-4052-9246-78FD6C9C8129}"/>
              </a:ext>
            </a:extLst>
          </p:cNvPr>
          <p:cNvSpPr>
            <a:spLocks noGrp="1"/>
          </p:cNvSpPr>
          <p:nvPr>
            <p:ph type="sldNum" sz="quarter" idx="12"/>
          </p:nvPr>
        </p:nvSpPr>
        <p:spPr/>
        <p:txBody>
          <a:bodyPr/>
          <a:lstStyle/>
          <a:p>
            <a:fld id="{4F19162B-2123-4C1D-9E70-45E49DC298C6}" type="slidenum">
              <a:rPr lang="en-US" smtClean="0"/>
              <a:t>‹#›</a:t>
            </a:fld>
            <a:endParaRPr lang="en-US"/>
          </a:p>
        </p:txBody>
      </p:sp>
    </p:spTree>
    <p:extLst>
      <p:ext uri="{BB962C8B-B14F-4D97-AF65-F5344CB8AC3E}">
        <p14:creationId xmlns:p14="http://schemas.microsoft.com/office/powerpoint/2010/main" val="11623433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bg2">
                    <a:lumMod val="50000"/>
                  </a:schemeClr>
                </a:solidFill>
              </a:defRPr>
            </a:lvl1pPr>
          </a:lstStyle>
          <a:p>
            <a:fld id="{919CFCBA-7598-4E49-B725-1F16676CB0F6}" type="datetime1">
              <a:rPr lang="en-GB" smtClean="0"/>
              <a:t>04/06/2023</a:t>
            </a:fld>
            <a:endParaRPr lang="en-GB"/>
          </a:p>
        </p:txBody>
      </p:sp>
      <p:sp>
        <p:nvSpPr>
          <p:cNvPr id="5" name="Footer Placeholder 4"/>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bg2">
                    <a:lumMod val="50000"/>
                  </a:schemeClr>
                </a:solidFill>
              </a:defRPr>
            </a:lvl1pPr>
          </a:lstStyle>
          <a:p>
            <a:fld id="{6DC066D1-B08D-4838-9FF1-87697E0E1D8C}" type="slidenum">
              <a:rPr lang="en-GB" smtClean="0"/>
              <a:pPr/>
              <a:t>‹#›</a:t>
            </a:fld>
            <a:endParaRPr lang="en-GB"/>
          </a:p>
        </p:txBody>
      </p:sp>
    </p:spTree>
    <p:extLst>
      <p:ext uri="{BB962C8B-B14F-4D97-AF65-F5344CB8AC3E}">
        <p14:creationId xmlns:p14="http://schemas.microsoft.com/office/powerpoint/2010/main" val="38224147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1E948D6-B995-4BD7-B580-77BFAF07EDDF}" type="datetime1">
              <a:rPr lang="en-GB" smtClean="0"/>
              <a:t>04/06/2023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1EC9B303-3427-4BD3-A4A9-55D6DF7BE61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4749098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20C23BC-6A88-4677-8DA3-093DBDC0D48C}" type="datetime1">
              <a:rPr lang="en-GB" smtClean="0"/>
              <a:t>04/06/2023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TextBox 6">
            <a:extLst>
              <a:ext uri="{FF2B5EF4-FFF2-40B4-BE49-F238E27FC236}">
                <a16:creationId xmlns:a16="http://schemas.microsoft.com/office/drawing/2014/main" id="{307E2505-5DB2-4513-BE84-986AA73632D8}"/>
              </a:ext>
            </a:extLst>
          </p:cNvPr>
          <p:cNvSpPr txBox="1"/>
          <p:nvPr userDrawn="1"/>
        </p:nvSpPr>
        <p:spPr>
          <a:xfrm>
            <a:off x="519345" y="434648"/>
            <a:ext cx="6401050"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bg2">
                    <a:lumMod val="50000"/>
                  </a:schemeClr>
                </a:solidFill>
              </a:rPr>
              <a:t>Microsoft Research</a:t>
            </a:r>
          </a:p>
        </p:txBody>
      </p:sp>
      <p:pic>
        <p:nvPicPr>
          <p:cNvPr id="8" name="Picture 7">
            <a:extLst>
              <a:ext uri="{FF2B5EF4-FFF2-40B4-BE49-F238E27FC236}">
                <a16:creationId xmlns:a16="http://schemas.microsoft.com/office/drawing/2014/main" id="{78F12E23-71BB-400D-9E43-70F5EFA0D0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707403" y="572436"/>
            <a:ext cx="1252817" cy="269191"/>
          </a:xfrm>
          <a:prstGeom prst="rect">
            <a:avLst/>
          </a:prstGeom>
        </p:spPr>
      </p:pic>
      <p:pic>
        <p:nvPicPr>
          <p:cNvPr id="9" name="Picture 2" descr="XBOX logo 2012.svg">
            <a:extLst>
              <a:ext uri="{FF2B5EF4-FFF2-40B4-BE49-F238E27FC236}">
                <a16:creationId xmlns:a16="http://schemas.microsoft.com/office/drawing/2014/main" id="{CDB04001-7441-4ADA-B0FB-0B23B613EF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66671" y="560243"/>
            <a:ext cx="1146839" cy="349264"/>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a:extLst>
              <a:ext uri="{FF2B5EF4-FFF2-40B4-BE49-F238E27FC236}">
                <a16:creationId xmlns:a16="http://schemas.microsoft.com/office/drawing/2014/main" id="{F3EC01D9-29B0-4B96-BEDD-CD06A11892E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6290604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04FF3FA-0C67-4C80-81F0-F309E79E3947}" type="datetime1">
              <a:rPr lang="en-GB" smtClean="0"/>
              <a:t>04/06/2023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C056215-9BB3-4CF1-83D7-ACFA6CD63B9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0447683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B9465DE-1D79-412C-89D0-661FDC4EC429}" type="datetime1">
              <a:rPr lang="en-GB" smtClean="0"/>
              <a:t>04/06/2023</a:t>
            </a:fld>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11" name="Footer Placeholder 4">
            <a:extLst>
              <a:ext uri="{FF2B5EF4-FFF2-40B4-BE49-F238E27FC236}">
                <a16:creationId xmlns:a16="http://schemas.microsoft.com/office/drawing/2014/main" id="{1F56200D-4947-4E3A-8549-678AE5F4289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631811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04/06/2023</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3196045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4C2D584-1637-40D0-88D3-FE6F6339BFAD}" type="datetime1">
              <a:rPr lang="en-GB" smtClean="0"/>
              <a:t>04/06/2023</a:t>
            </a:fld>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6" name="Footer Placeholder 4">
            <a:extLst>
              <a:ext uri="{FF2B5EF4-FFF2-40B4-BE49-F238E27FC236}">
                <a16:creationId xmlns:a16="http://schemas.microsoft.com/office/drawing/2014/main" id="{7AE50714-7697-4097-B700-2594ED318D49}"/>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2638497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EDC5074-F8C7-4E97-8D93-D832F5EE786F}" type="datetime1">
              <a:rPr lang="en-GB" smtClean="0"/>
              <a:t>04/06/2023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6F33090-712C-4BB2-97FA-C9B839FB78C3}"/>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5145747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6BBA332-BFFE-43CB-AEDF-5BA0BCD67669}" type="datetime1">
              <a:rPr lang="en-GB" smtClean="0"/>
              <a:t>04/06/2023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50845D33-6B5D-470A-A867-1305F6FA9AB8}"/>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4098172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855E953-13FF-4456-818C-27BAC0FE5043}" type="datetime1">
              <a:rPr lang="en-GB" smtClean="0"/>
              <a:t>04/06/2023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4A7DC53E-2FC3-4185-82B7-42451F6C609E}"/>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3888080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D197748-CED4-4AFC-ABB3-71535DE91D63}" type="datetime1">
              <a:rPr lang="en-GB" smtClean="0"/>
              <a:t>04/06/2023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79759027-DDE5-4370-AEF8-DF9AE47C40D5}"/>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576376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2078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174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437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54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753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28239"/>
          </a:xfrm>
        </p:spPr>
        <p:txBody>
          <a:bodyPr>
            <a:spAutoFit/>
          </a:bodyPr>
          <a:lstStyle>
            <a:lvl1pPr>
              <a:lnSpc>
                <a:spcPct val="100000"/>
              </a:lnSpc>
              <a:spcBef>
                <a:spcPts val="588"/>
              </a:spcBef>
              <a:defRPr sz="3137"/>
            </a:lvl1pPr>
            <a:lvl2pPr>
              <a:lnSpc>
                <a:spcPct val="100000"/>
              </a:lnSpc>
              <a:spcBef>
                <a:spcPts val="588"/>
              </a:spcBef>
              <a:defRPr sz="1961"/>
            </a:lvl2pPr>
            <a:lvl3pPr>
              <a:lnSpc>
                <a:spcPct val="100000"/>
              </a:lnSpc>
              <a:spcBef>
                <a:spcPts val="588"/>
              </a:spcBef>
              <a:defRPr sz="1765"/>
            </a:lvl3pPr>
            <a:lvl4pPr>
              <a:lnSpc>
                <a:spcPct val="100000"/>
              </a:lnSpc>
              <a:spcBef>
                <a:spcPts val="588"/>
              </a:spcBef>
              <a:defRPr sz="1568"/>
            </a:lvl4pPr>
            <a:lvl5pPr>
              <a:lnSpc>
                <a:spcPct val="100000"/>
              </a:lnSpc>
              <a:spcBef>
                <a:spcPts val="588"/>
              </a:spcBef>
              <a:defRPr sz="137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20821886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807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8165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image" Target="../media/image1.emf"/><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theme" Target="../theme/theme3.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 id="2147485234" r:id="rId13"/>
    <p:sldLayoutId id="2147485235" r:id="rId14"/>
    <p:sldLayoutId id="2147485236" r:id="rId15"/>
    <p:sldLayoutId id="2147485237" r:id="rId16"/>
    <p:sldLayoutId id="2147485238" r:id="rId17"/>
    <p:sldLayoutId id="2147485239" r:id="rId18"/>
    <p:sldLayoutId id="2147485240" r:id="rId19"/>
    <p:sldLayoutId id="2147485241" r:id="rId20"/>
    <p:sldLayoutId id="2147485242" r:id="rId21"/>
    <p:sldLayoutId id="2147485243" r:id="rId22"/>
    <p:sldLayoutId id="2147485244" r:id="rId23"/>
    <p:sldLayoutId id="2147485245" r:id="rId24"/>
    <p:sldLayoutId id="2147485246" r:id="rId25"/>
    <p:sldLayoutId id="2147485247" r:id="rId26"/>
    <p:sldLayoutId id="2147485248" r:id="rId27"/>
    <p:sldLayoutId id="2147485249" r:id="rId28"/>
    <p:sldLayoutId id="2147485250" r:id="rId29"/>
    <p:sldLayoutId id="2147485251" r:id="rId30"/>
    <p:sldLayoutId id="2147485252" r:id="rId31"/>
    <p:sldLayoutId id="2147485253" r:id="rId32"/>
    <p:sldLayoutId id="2147485254" r:id="rId33"/>
    <p:sldLayoutId id="2147485255" r:id="rId34"/>
    <p:sldLayoutId id="2147485256" r:id="rId35"/>
    <p:sldLayoutId id="2147485257" r:id="rId36"/>
    <p:sldLayoutId id="2147485258" r:id="rId37"/>
    <p:sldLayoutId id="2147485259" r:id="rId38"/>
    <p:sldLayoutId id="2147485260" r:id="rId39"/>
    <p:sldLayoutId id="2147485261" r:id="rId40"/>
    <p:sldLayoutId id="2147485262" r:id="rId41"/>
    <p:sldLayoutId id="2147485263" r:id="rId42"/>
    <p:sldLayoutId id="2147485264" r:id="rId43"/>
    <p:sldLayoutId id="2147485265" r:id="rId44"/>
    <p:sldLayoutId id="2147485266" r:id="rId45"/>
    <p:sldLayoutId id="2147485267" r:id="rId46"/>
    <p:sldLayoutId id="2147485268" r:id="rId47"/>
    <p:sldLayoutId id="2147485269" r:id="rId48"/>
    <p:sldLayoutId id="2147485270" r:id="rId49"/>
    <p:sldLayoutId id="2147485271" r:id="rId50"/>
    <p:sldLayoutId id="2147485323"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729620213"/>
      </p:ext>
    </p:extLst>
  </p:cSld>
  <p:clrMap bg1="dk1" tx1="lt1" bg2="dk2" tx2="lt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77" r:id="rId5"/>
    <p:sldLayoutId id="2147485278" r:id="rId6"/>
    <p:sldLayoutId id="2147485279" r:id="rId7"/>
    <p:sldLayoutId id="2147485280" r:id="rId8"/>
    <p:sldLayoutId id="2147485281" r:id="rId9"/>
    <p:sldLayoutId id="2147485282" r:id="rId10"/>
    <p:sldLayoutId id="2147485283" r:id="rId11"/>
    <p:sldLayoutId id="2147485284" r:id="rId12"/>
    <p:sldLayoutId id="2147485285" r:id="rId13"/>
    <p:sldLayoutId id="2147485286" r:id="rId14"/>
    <p:sldLayoutId id="2147485287" r:id="rId15"/>
    <p:sldLayoutId id="2147485288" r:id="rId16"/>
    <p:sldLayoutId id="2147485289" r:id="rId17"/>
    <p:sldLayoutId id="2147485290" r:id="rId18"/>
    <p:sldLayoutId id="2147485291" r:id="rId19"/>
    <p:sldLayoutId id="2147485292" r:id="rId20"/>
    <p:sldLayoutId id="2147485293" r:id="rId21"/>
    <p:sldLayoutId id="2147485294" r:id="rId22"/>
    <p:sldLayoutId id="2147485295" r:id="rId23"/>
    <p:sldLayoutId id="2147485296" r:id="rId24"/>
    <p:sldLayoutId id="2147485297" r:id="rId25"/>
    <p:sldLayoutId id="2147485298" r:id="rId26"/>
    <p:sldLayoutId id="2147485299" r:id="rId27"/>
    <p:sldLayoutId id="2147485300" r:id="rId28"/>
    <p:sldLayoutId id="2147485301" r:id="rId29"/>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2769239311"/>
      </p:ext>
    </p:extLst>
  </p:cSld>
  <p:clrMap bg1="lt1" tx1="dk1" bg2="lt2" tx2="dk2" accent1="accent1" accent2="accent2" accent3="accent3" accent4="accent4" accent5="accent5" accent6="accent6" hlink="hlink" folHlink="folHlink"/>
  <p:sldLayoutIdLst>
    <p:sldLayoutId id="2147485304" r:id="rId1"/>
    <p:sldLayoutId id="2147485305" r:id="rId2"/>
    <p:sldLayoutId id="2147485306" r:id="rId3"/>
    <p:sldLayoutId id="2147485307" r:id="rId4"/>
    <p:sldLayoutId id="2147485308" r:id="rId5"/>
    <p:sldLayoutId id="2147485309" r:id="rId6"/>
    <p:sldLayoutId id="2147485310" r:id="rId7"/>
    <p:sldLayoutId id="2147485311" r:id="rId8"/>
    <p:sldLayoutId id="2147485312" r:id="rId9"/>
    <p:sldLayoutId id="2147485313" r:id="rId10"/>
    <p:sldLayoutId id="2147485314" r:id="rId11"/>
    <p:sldLayoutId id="2147485315" r:id="rId12"/>
    <p:sldLayoutId id="2147485316" r:id="rId13"/>
    <p:sldLayoutId id="2147485317" r:id="rId14"/>
    <p:sldLayoutId id="2147485318" r:id="rId15"/>
    <p:sldLayoutId id="2147485319" r:id="rId16"/>
    <p:sldLayoutId id="2147485320" r:id="rId17"/>
    <p:sldLayoutId id="2147485321" r:id="rId18"/>
    <p:sldLayoutId id="2147485322" r:id="rId19"/>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svg"/><Relationship Id="rId26" Type="http://schemas.openxmlformats.org/officeDocument/2006/relationships/image" Target="../media/image54.png"/><Relationship Id="rId3" Type="http://schemas.openxmlformats.org/officeDocument/2006/relationships/image" Target="../media/image32.jpeg"/><Relationship Id="rId21" Type="http://schemas.openxmlformats.org/officeDocument/2006/relationships/image" Target="../media/image49.png"/><Relationship Id="rId34" Type="http://schemas.openxmlformats.org/officeDocument/2006/relationships/image" Target="../media/image62.png"/><Relationship Id="rId7" Type="http://schemas.openxmlformats.org/officeDocument/2006/relationships/image" Target="../media/image35.jpe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2" Type="http://schemas.openxmlformats.org/officeDocument/2006/relationships/notesSlide" Target="../notesSlides/notesSlide12.xml"/><Relationship Id="rId16" Type="http://schemas.openxmlformats.org/officeDocument/2006/relationships/image" Target="../media/image44.svg"/><Relationship Id="rId20" Type="http://schemas.openxmlformats.org/officeDocument/2006/relationships/image" Target="../media/image48.svg"/><Relationship Id="rId29" Type="http://schemas.openxmlformats.org/officeDocument/2006/relationships/image" Target="../media/image57.png"/><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4.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svg"/><Relationship Id="rId10" Type="http://schemas.openxmlformats.org/officeDocument/2006/relationships/image" Target="../media/image38.sv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3.jpe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8" Type="http://schemas.openxmlformats.org/officeDocument/2006/relationships/image" Target="../media/image36.jpe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3.xml"/><Relationship Id="rId16" Type="http://schemas.openxmlformats.org/officeDocument/2006/relationships/image" Target="../media/image78.png"/><Relationship Id="rId1" Type="http://schemas.openxmlformats.org/officeDocument/2006/relationships/slideLayout" Target="../slideLayouts/slideLayout1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image" Target="../media/image81.png"/><Relationship Id="rId5" Type="http://schemas.openxmlformats.org/officeDocument/2006/relationships/image" Target="../media/image80.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azure/cognitive-services/openai/concepts/models#gpt-3-models"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hyperlink" Target="https://learn.microsoft.com/en-us/azure/cognitive-services/openai/concepts/models#embeddings-models" TargetMode="External"/><Relationship Id="rId4" Type="http://schemas.openxmlformats.org/officeDocument/2006/relationships/hyperlink" Target="https://learn.microsoft.com/en-us/azure/cognitive-services/openai/concepts/models#codex-mode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pricing/details/cognitive-services/openai-service/" TargetMode="External"/><Relationship Id="rId2" Type="http://schemas.openxmlformats.org/officeDocument/2006/relationships/notesSlide" Target="../notesSlides/notesSlide19.xml"/><Relationship Id="rId1" Type="http://schemas.openxmlformats.org/officeDocument/2006/relationships/slideLayout" Target="../slideLayouts/slideLayout75.xml"/><Relationship Id="rId4" Type="http://schemas.openxmlformats.org/officeDocument/2006/relationships/hyperlink" Target="https://microsoft-my.sharepoint.com/personal/dcass_microsoft_com/Documents/AOAI%20field%20asset%20strategy.pptx"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86.xml"/><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sv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91.gif"/><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platform.openai.com/docs/guides/fine-tuning" TargetMode="External"/><Relationship Id="rId2" Type="http://schemas.openxmlformats.org/officeDocument/2006/relationships/hyperlink" Target="https://learn.microsoft.com/en-us/azure/cognitive-services/openai/how-to/fine-tuning?pivots=programming-language-studio" TargetMode="External"/><Relationship Id="rId1" Type="http://schemas.openxmlformats.org/officeDocument/2006/relationships/slideLayout" Target="../slideLayouts/slideLayout3.xml"/><Relationship Id="rId6" Type="http://schemas.openxmlformats.org/officeDocument/2006/relationships/hyperlink" Target="https://help.openai.com/en/articles/5528730-fine-tuning-a-classifier-to-improve-truthfulness" TargetMode="External"/><Relationship Id="rId5" Type="http://schemas.openxmlformats.org/officeDocument/2006/relationships/hyperlink" Target="https://docs.google.com/document/d/1rqj7dkuvl7Byd5KQPUJRxc19BJt8wo0yHNwK84KfU3Q/edit" TargetMode="External"/><Relationship Id="rId4" Type="http://schemas.openxmlformats.org/officeDocument/2006/relationships/hyperlink" Target="https://platform.openai.com/docs/guides/fine-tuning/general-best-practice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2" Type="http://schemas.openxmlformats.org/officeDocument/2006/relationships/hyperlink" Target="https://learn.microsoft.com/en-us/azure/cognitive-services/openai/tutorials/embeddings?tabs=command-line" TargetMode="External"/><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4.xml"/><Relationship Id="rId1" Type="http://schemas.openxmlformats.org/officeDocument/2006/relationships/tags" Target="../tags/tag1.xml"/><Relationship Id="rId4" Type="http://schemas.openxmlformats.org/officeDocument/2006/relationships/notesSlide" Target="../notesSlides/notesSlide3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hyperlink" Target="https://arxiv.org/pdf/2209.14375.pdf" TargetMode="External"/><Relationship Id="rId3" Type="http://schemas.openxmlformats.org/officeDocument/2006/relationships/hyperlink" Target="https://arxiv.org/pdf/1706.03762.pdf" TargetMode="External"/><Relationship Id="rId7" Type="http://schemas.openxmlformats.org/officeDocument/2006/relationships/hyperlink" Target="https://arxiv.org/pdf/2203.02155.pdf"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arxiv.org/pdf/2005.14165.pdf" TargetMode="External"/><Relationship Id="rId5" Type="http://schemas.openxmlformats.org/officeDocument/2006/relationships/hyperlink" Target="https://arxiv.org/pdf/1810.04805.pdf" TargetMode="External"/><Relationship Id="rId4" Type="http://schemas.openxmlformats.org/officeDocument/2006/relationships/hyperlink" Target="https://arxiv.org/pdf/1910.13461.pdf" TargetMode="Externa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8.png"/><Relationship Id="rId4"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6.xml"/><Relationship Id="rId1" Type="http://schemas.openxmlformats.org/officeDocument/2006/relationships/tags" Target="../tags/tag2.xml"/><Relationship Id="rId4"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13.png"/><Relationship Id="rId7" Type="http://schemas.openxmlformats.org/officeDocument/2006/relationships/image" Target="../media/image119.sv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4.sv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p:txBody>
          <a:bodyPr/>
          <a:lstStyle/>
          <a:p>
            <a:r>
              <a:rPr lang="en-US"/>
              <a:t>Azure OpenAI Service</a:t>
            </a:r>
          </a:p>
        </p:txBody>
      </p:sp>
      <p:sp>
        <p:nvSpPr>
          <p:cNvPr id="7" name="Text Placeholder 6">
            <a:extLst>
              <a:ext uri="{FF2B5EF4-FFF2-40B4-BE49-F238E27FC236}">
                <a16:creationId xmlns:a16="http://schemas.microsoft.com/office/drawing/2014/main" id="{9BAEDA81-FA91-AFA6-B933-2F429FD59787}"/>
              </a:ext>
            </a:extLst>
          </p:cNvPr>
          <p:cNvSpPr>
            <a:spLocks noGrp="1"/>
          </p:cNvSpPr>
          <p:nvPr>
            <p:ph type="body" sz="quarter" idx="12"/>
          </p:nvPr>
        </p:nvSpPr>
        <p:spPr>
          <a:xfrm>
            <a:off x="584200" y="3962400"/>
            <a:ext cx="9144000" cy="677108"/>
          </a:xfrm>
        </p:spPr>
        <p:txBody>
          <a:bodyPr/>
          <a:lstStyle/>
          <a:p>
            <a:r>
              <a:rPr lang="en-US" dirty="0"/>
              <a:t>Denise Schlesinger</a:t>
            </a:r>
          </a:p>
          <a:p>
            <a:r>
              <a:rPr lang="en-US" dirty="0"/>
              <a:t>Vlad Feigin</a:t>
            </a:r>
          </a:p>
        </p:txBody>
      </p:sp>
      <p:pic>
        <p:nvPicPr>
          <p:cNvPr id="3" name="MS logo white - EMF" descr="Microsoft logo white text version">
            <a:extLst>
              <a:ext uri="{FF2B5EF4-FFF2-40B4-BE49-F238E27FC236}">
                <a16:creationId xmlns:a16="http://schemas.microsoft.com/office/drawing/2014/main" id="{F8ABE27F-CF96-AA80-0AD5-164FB20327BB}"/>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54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38018" y="3445532"/>
            <a:ext cx="5068455" cy="1107996"/>
          </a:xfrm>
        </p:spPr>
        <p:txBody>
          <a:bodyPr/>
          <a:lstStyle/>
          <a:p>
            <a:r>
              <a:rPr lang="en-US" dirty="0"/>
              <a:t>Lab #4</a:t>
            </a:r>
            <a:br>
              <a:rPr lang="en-US" dirty="0"/>
            </a:br>
            <a:endParaRPr lang="en-US" spc="0" dirty="0">
              <a:solidFill>
                <a:schemeClr val="accent1"/>
              </a:solidFill>
            </a:endParaRPr>
          </a:p>
        </p:txBody>
      </p:sp>
    </p:spTree>
    <p:extLst>
      <p:ext uri="{BB962C8B-B14F-4D97-AF65-F5344CB8AC3E}">
        <p14:creationId xmlns:p14="http://schemas.microsoft.com/office/powerpoint/2010/main" val="245867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38018" y="3445532"/>
            <a:ext cx="5068455" cy="1107996"/>
          </a:xfrm>
        </p:spPr>
        <p:txBody>
          <a:bodyPr/>
          <a:lstStyle/>
          <a:p>
            <a:r>
              <a:rPr lang="en-US" dirty="0"/>
              <a:t>Lab #5</a:t>
            </a:r>
            <a:br>
              <a:rPr lang="en-US" dirty="0"/>
            </a:br>
            <a:endParaRPr lang="en-US" spc="0" dirty="0">
              <a:solidFill>
                <a:schemeClr val="accent1"/>
              </a:solidFill>
            </a:endParaRPr>
          </a:p>
        </p:txBody>
      </p:sp>
    </p:spTree>
    <p:extLst>
      <p:ext uri="{BB962C8B-B14F-4D97-AF65-F5344CB8AC3E}">
        <p14:creationId xmlns:p14="http://schemas.microsoft.com/office/powerpoint/2010/main" val="297671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a:cxnSpLocks/>
          </p:cNvCxnSpPr>
          <p:nvPr/>
        </p:nvCxnSpPr>
        <p:spPr>
          <a:xfrm>
            <a:off x="7009670" y="1957015"/>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a:cxnSpLocks/>
          </p:cNvCxnSpPr>
          <p:nvPr/>
        </p:nvCxnSpPr>
        <p:spPr>
          <a:xfrm>
            <a:off x="7009670" y="3554443"/>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a:cxnSpLocks/>
          </p:cNvCxnSpPr>
          <p:nvPr/>
        </p:nvCxnSpPr>
        <p:spPr>
          <a:xfrm>
            <a:off x="7009670" y="5151871"/>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0"/>
              </a:ext>
            </a:extLst>
          </p:cNvPr>
          <p:cNvSpPr/>
          <p:nvPr/>
        </p:nvSpPr>
        <p:spPr bwMode="auto">
          <a:xfrm>
            <a:off x="584200" y="604303"/>
            <a:ext cx="4515730" cy="5655969"/>
          </a:xfrm>
          <a:prstGeom prst="roundRect">
            <a:avLst>
              <a:gd name="adj" fmla="val 226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Artificial Intelligence</a:t>
            </a:r>
          </a:p>
          <a:p>
            <a:pPr defTabSz="914400">
              <a:defRPr/>
            </a:pPr>
            <a:endParaRPr lang="en-AU" sz="2000" b="1">
              <a:gradFill>
                <a:gsLst>
                  <a:gs pos="2917">
                    <a:srgbClr val="FFFFFF"/>
                  </a:gs>
                  <a:gs pos="30000">
                    <a:srgbClr val="FFFFFF"/>
                  </a:gs>
                </a:gsLst>
                <a:lin ang="5400000" scaled="0"/>
              </a:gradFill>
              <a:latin typeface="+mj-lt"/>
            </a:endParaRPr>
          </a:p>
        </p:txBody>
      </p:sp>
      <p:grpSp>
        <p:nvGrpSpPr>
          <p:cNvPr id="16" name="Group 15" descr="1956">
            <a:extLst>
              <a:ext uri="{FF2B5EF4-FFF2-40B4-BE49-F238E27FC236}">
                <a16:creationId xmlns:a16="http://schemas.microsoft.com/office/drawing/2014/main" id="{4A6D7B8E-6AC3-577D-CA58-C912EB417553}"/>
              </a:ext>
            </a:extLst>
          </p:cNvPr>
          <p:cNvGrpSpPr/>
          <p:nvPr/>
        </p:nvGrpSpPr>
        <p:grpSpPr>
          <a:xfrm>
            <a:off x="6284371" y="604303"/>
            <a:ext cx="477254" cy="365740"/>
            <a:chOff x="5857905" y="-477659"/>
            <a:chExt cx="477254" cy="365740"/>
          </a:xfrm>
        </p:grpSpPr>
        <p:sp>
          <p:nvSpPr>
            <p:cNvPr id="9" name="Freeform: Shape 8">
              <a:extLst>
                <a:ext uri="{FF2B5EF4-FFF2-40B4-BE49-F238E27FC236}">
                  <a16:creationId xmlns:a16="http://schemas.microsoft.com/office/drawing/2014/main" id="{90FCD4DC-2C71-E4BF-4F32-33CB47D8E8F7}"/>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1956</a:t>
              </a:r>
              <a:endParaRPr lang="en-US" sz="1400" b="1"/>
            </a:p>
          </p:txBody>
        </p:sp>
        <p:sp>
          <p:nvSpPr>
            <p:cNvPr id="10" name="Freeform: Shape 9">
              <a:extLst>
                <a:ext uri="{FF2B5EF4-FFF2-40B4-BE49-F238E27FC236}">
                  <a16:creationId xmlns:a16="http://schemas.microsoft.com/office/drawing/2014/main" id="{A63BDCEE-AAC0-1606-DD74-444B237D4C56}"/>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09670" y="604303"/>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1"/>
                </a:solidFill>
                <a:effectLst/>
                <a:uLnTx/>
                <a:uFillTx/>
                <a:latin typeface="+mj-lt"/>
                <a:ea typeface="+mn-ea"/>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the field of computer science that seeks to create intelligent machines that can replicate or exceed human intelligence</a:t>
            </a: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0"/>
              </a:ext>
            </a:extLst>
          </p:cNvPr>
          <p:cNvSpPr/>
          <p:nvPr/>
        </p:nvSpPr>
        <p:spPr bwMode="auto">
          <a:xfrm>
            <a:off x="1245381" y="1726942"/>
            <a:ext cx="3780693" cy="4455961"/>
          </a:xfrm>
          <a:prstGeom prst="roundRect">
            <a:avLst>
              <a:gd name="adj" fmla="val 3938"/>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Machine Learning</a:t>
            </a:r>
          </a:p>
          <a:p>
            <a:pPr defTabSz="914400">
              <a:defRPr/>
            </a:pPr>
            <a:endParaRPr lang="en-AU" sz="2000" b="1">
              <a:gradFill>
                <a:gsLst>
                  <a:gs pos="2917">
                    <a:srgbClr val="FFFFFF"/>
                  </a:gs>
                  <a:gs pos="30000">
                    <a:srgbClr val="FFFFFF"/>
                  </a:gs>
                </a:gsLst>
                <a:lin ang="5400000" scaled="0"/>
              </a:gradFill>
              <a:latin typeface="+mj-lt"/>
            </a:endParaRPr>
          </a:p>
        </p:txBody>
      </p:sp>
      <p:grpSp>
        <p:nvGrpSpPr>
          <p:cNvPr id="17" name="Group 16" descr="1997">
            <a:extLst>
              <a:ext uri="{FF2B5EF4-FFF2-40B4-BE49-F238E27FC236}">
                <a16:creationId xmlns:a16="http://schemas.microsoft.com/office/drawing/2014/main" id="{B2549BA4-5C19-FD39-E10B-756B4CCAA4D3}"/>
              </a:ext>
            </a:extLst>
          </p:cNvPr>
          <p:cNvGrpSpPr/>
          <p:nvPr/>
        </p:nvGrpSpPr>
        <p:grpSpPr>
          <a:xfrm>
            <a:off x="6284371" y="2201730"/>
            <a:ext cx="477254" cy="365740"/>
            <a:chOff x="5857905" y="-477659"/>
            <a:chExt cx="477254" cy="365740"/>
          </a:xfrm>
        </p:grpSpPr>
        <p:sp>
          <p:nvSpPr>
            <p:cNvPr id="18" name="Freeform: Shape 17">
              <a:extLst>
                <a:ext uri="{FF2B5EF4-FFF2-40B4-BE49-F238E27FC236}">
                  <a16:creationId xmlns:a16="http://schemas.microsoft.com/office/drawing/2014/main" id="{5C95FAC2-C0C7-765C-5C3A-4B30FAAAEDB2}"/>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1997</a:t>
              </a:r>
              <a:endParaRPr lang="en-US" sz="1400" b="1"/>
            </a:p>
          </p:txBody>
        </p:sp>
        <p:sp>
          <p:nvSpPr>
            <p:cNvPr id="19" name="Freeform: Shape 18">
              <a:extLst>
                <a:ext uri="{FF2B5EF4-FFF2-40B4-BE49-F238E27FC236}">
                  <a16:creationId xmlns:a16="http://schemas.microsoft.com/office/drawing/2014/main" id="{02BA69C5-7710-8004-EF52-95C875789F84}"/>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09670" y="2201731"/>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chemeClr val="accent1"/>
                </a:solidFill>
                <a:latin typeface="+mj-lt"/>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subset of AI that enables machines to learn from existing data and improve upon that data to make decisions or predictions</a:t>
            </a: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Deep Learning</a:t>
            </a:r>
          </a:p>
          <a:p>
            <a:pPr defTabSz="914400">
              <a:defRPr/>
            </a:pPr>
            <a:endParaRPr lang="en-AU" sz="2000" b="1">
              <a:gradFill>
                <a:gsLst>
                  <a:gs pos="2917">
                    <a:srgbClr val="FFFFFF"/>
                  </a:gs>
                  <a:gs pos="30000">
                    <a:srgbClr val="FFFFFF"/>
                  </a:gs>
                </a:gsLst>
                <a:lin ang="5400000" scaled="0"/>
              </a:gradFill>
              <a:latin typeface="+mj-lt"/>
            </a:endParaRPr>
          </a:p>
        </p:txBody>
      </p:sp>
      <p:grpSp>
        <p:nvGrpSpPr>
          <p:cNvPr id="20" name="Group 19" descr="2017">
            <a:extLst>
              <a:ext uri="{FF2B5EF4-FFF2-40B4-BE49-F238E27FC236}">
                <a16:creationId xmlns:a16="http://schemas.microsoft.com/office/drawing/2014/main" id="{95455144-D04B-53F3-92C7-5390526C0EAF}"/>
              </a:ext>
            </a:extLst>
          </p:cNvPr>
          <p:cNvGrpSpPr/>
          <p:nvPr/>
        </p:nvGrpSpPr>
        <p:grpSpPr>
          <a:xfrm>
            <a:off x="6284371" y="3799157"/>
            <a:ext cx="477254" cy="365740"/>
            <a:chOff x="5857905" y="-477659"/>
            <a:chExt cx="477254" cy="365740"/>
          </a:xfrm>
        </p:grpSpPr>
        <p:sp>
          <p:nvSpPr>
            <p:cNvPr id="21" name="Freeform: Shape 20">
              <a:extLst>
                <a:ext uri="{FF2B5EF4-FFF2-40B4-BE49-F238E27FC236}">
                  <a16:creationId xmlns:a16="http://schemas.microsoft.com/office/drawing/2014/main" id="{DEAAF4CB-C37E-4587-DC99-10C90E14EDAA}"/>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2017</a:t>
              </a:r>
              <a:endParaRPr lang="en-US" sz="1400" b="1"/>
            </a:p>
          </p:txBody>
        </p:sp>
        <p:sp>
          <p:nvSpPr>
            <p:cNvPr id="26" name="Freeform: Shape 25">
              <a:extLst>
                <a:ext uri="{FF2B5EF4-FFF2-40B4-BE49-F238E27FC236}">
                  <a16:creationId xmlns:a16="http://schemas.microsoft.com/office/drawing/2014/main" id="{EDFCAF8A-FAD4-8331-F2E7-B136E75E78C8}"/>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09670" y="3799159"/>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chemeClr val="accent1"/>
                </a:solidFill>
                <a:latin typeface="+mj-lt"/>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a machine learning technique in which layers of neural networks are used to process data and make decisions</a:t>
            </a:r>
          </a:p>
        </p:txBody>
      </p:sp>
      <p:sp>
        <p:nvSpPr>
          <p:cNvPr id="57" name="Title 56">
            <a:extLst>
              <a:ext uri="{FF2B5EF4-FFF2-40B4-BE49-F238E27FC236}">
                <a16:creationId xmlns:a16="http://schemas.microsoft.com/office/drawing/2014/main" id="{6D03F0C4-8CF1-D030-36AE-E896EA6A7BAB}"/>
              </a:ext>
              <a:ext uri="{C183D7F6-B498-43B3-948B-1728B52AA6E4}">
                <adec:decorative xmlns:adec="http://schemas.microsoft.com/office/drawing/2017/decorative" val="0"/>
              </a:ext>
            </a:extLst>
          </p:cNvPr>
          <p:cNvSpPr>
            <a:spLocks noGrp="1"/>
          </p:cNvSpPr>
          <p:nvPr>
            <p:ph type="title" idx="4294967295"/>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rPr>
              <a:t>Generative AI</a:t>
            </a:r>
          </a:p>
        </p:txBody>
      </p:sp>
      <p:grpSp>
        <p:nvGrpSpPr>
          <p:cNvPr id="27" name="Group 26" descr="2021">
            <a:extLst>
              <a:ext uri="{FF2B5EF4-FFF2-40B4-BE49-F238E27FC236}">
                <a16:creationId xmlns:a16="http://schemas.microsoft.com/office/drawing/2014/main" id="{004E52ED-6037-0E93-A9B3-4969A8787F63}"/>
              </a:ext>
            </a:extLst>
          </p:cNvPr>
          <p:cNvGrpSpPr/>
          <p:nvPr/>
        </p:nvGrpSpPr>
        <p:grpSpPr>
          <a:xfrm>
            <a:off x="6284371" y="5396584"/>
            <a:ext cx="477254" cy="365740"/>
            <a:chOff x="5857905" y="-477659"/>
            <a:chExt cx="477254" cy="365740"/>
          </a:xfrm>
        </p:grpSpPr>
        <p:sp>
          <p:nvSpPr>
            <p:cNvPr id="41" name="Freeform: Shape 40">
              <a:extLst>
                <a:ext uri="{FF2B5EF4-FFF2-40B4-BE49-F238E27FC236}">
                  <a16:creationId xmlns:a16="http://schemas.microsoft.com/office/drawing/2014/main" id="{F8032004-1EA0-F574-06DF-D1657452CB06}"/>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2021</a:t>
              </a:r>
              <a:endParaRPr lang="en-US" sz="1400" b="1"/>
            </a:p>
          </p:txBody>
        </p:sp>
        <p:sp>
          <p:nvSpPr>
            <p:cNvPr id="45" name="Freeform: Shape 44">
              <a:extLst>
                <a:ext uri="{FF2B5EF4-FFF2-40B4-BE49-F238E27FC236}">
                  <a16:creationId xmlns:a16="http://schemas.microsoft.com/office/drawing/2014/main" id="{B4B12AD8-9751-AF59-D68A-7E55851A2DE3}"/>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09670" y="5396584"/>
            <a:ext cx="4599718"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rgbClr val="D83B01"/>
                </a:solidFill>
                <a:latin typeface="+mj-lt"/>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Create new written, visual, and auditory content given prompts or existing data.</a:t>
            </a:r>
            <a:endParaRPr kumimoji="0" lang="en-US" sz="2400" b="0" i="0" u="none" strike="noStrike" kern="1200" cap="none" spc="0" normalizeH="0" baseline="0" noProof="0">
              <a:ln>
                <a:noFill/>
              </a:ln>
              <a:solidFill>
                <a:srgbClr val="0078D4">
                  <a:lumMod val="60000"/>
                  <a:lumOff val="40000"/>
                </a:srgbClr>
              </a:solidFill>
              <a:effectLst/>
              <a:uLnTx/>
              <a:uFillTx/>
              <a:ea typeface="+mn-ea"/>
            </a:endParaRPr>
          </a:p>
        </p:txBody>
      </p:sp>
    </p:spTree>
    <p:extLst>
      <p:ext uri="{BB962C8B-B14F-4D97-AF65-F5344CB8AC3E}">
        <p14:creationId xmlns:p14="http://schemas.microsoft.com/office/powerpoint/2010/main" val="3067558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P spid="3" grpId="0" animBg="1"/>
      <p:bldP spid="34" grpId="0"/>
      <p:bldP spid="4" grpId="0" animBg="1"/>
      <p:bldP spid="40" grpId="0"/>
      <p:bldP spid="57" grpId="0" animBg="1"/>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algn="ctr" defTabSz="914400"/>
              <a:r>
                <a:rPr lang="en-US" sz="400" b="1" kern="0">
                  <a:solidFill>
                    <a:schemeClr val="bg1"/>
                  </a:solidFill>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chemeClr val="bg1"/>
                  </a:solidFill>
                  <a:effectLst/>
                  <a:uLnTx/>
                  <a:uFillTx/>
                  <a:cs typeface="+mn-cs"/>
                </a:rPr>
                <a:t>PLAYING </a:t>
              </a:r>
              <a:r>
                <a:rPr kumimoji="0" lang="en-US" altLang="zh-CN" sz="400" b="1" i="0" u="none" strike="noStrike" kern="0" cap="none" spc="0" normalizeH="0" baseline="0" noProof="0">
                  <a:ln>
                    <a:noFill/>
                  </a:ln>
                  <a:solidFill>
                    <a:schemeClr val="bg1"/>
                  </a:solidFill>
                  <a:effectLst/>
                  <a:uLnTx/>
                  <a:uFillTx/>
                  <a:ea typeface="等线" panose="02010600030101010101" pitchFamily="2" charset="-122"/>
                  <a:cs typeface="+mn-cs"/>
                </a:rPr>
                <a:t>SOCCER</a:t>
              </a:r>
              <a:endParaRPr kumimoji="0" lang="en-US" sz="400" b="1" i="0" u="none" strike="noStrike" kern="0" cap="none" spc="0" normalizeH="0" baseline="0" noProof="0">
                <a:ln>
                  <a:noFill/>
                </a:ln>
                <a:solidFill>
                  <a:schemeClr val="bg1"/>
                </a:solidFill>
                <a:effectLst/>
                <a:uLnTx/>
                <a:uFillTx/>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i="0" u="none" strike="noStrike" kern="0" cap="none" spc="0" normalizeH="0" baseline="0" noProof="0">
                  <a:ln>
                    <a:noFill/>
                  </a:ln>
                  <a:solidFill>
                    <a:schemeClr val="bg1"/>
                  </a:solidFill>
                  <a:effectLst/>
                  <a:uLnTx/>
                  <a:uFillTx/>
                  <a:ea typeface="等线" panose="02010600030101010101" pitchFamily="2" charset="-122"/>
                  <a:cs typeface="+mn-cs"/>
                </a:rPr>
                <a:t>EAGLE</a:t>
              </a:r>
              <a:endParaRPr kumimoji="0" lang="en-US" sz="300" i="0" u="none" strike="noStrike" kern="0" cap="none" spc="0" normalizeH="0" baseline="0" noProof="0">
                <a:ln>
                  <a:noFill/>
                </a:ln>
                <a:solidFill>
                  <a:schemeClr val="bg1"/>
                </a:solidFill>
                <a:effectLst/>
                <a:uLnTx/>
                <a:uFillTx/>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i="0" u="none" strike="noStrike" kern="0" cap="none" spc="0" normalizeH="0" baseline="0" noProof="0">
                  <a:ln>
                    <a:noFill/>
                  </a:ln>
                  <a:solidFill>
                    <a:schemeClr val="bg1"/>
                  </a:solidFill>
                  <a:effectLst/>
                  <a:uLnTx/>
                  <a:uFillTx/>
                  <a:ea typeface="等线" panose="02010600030101010101" pitchFamily="2" charset="-122"/>
                  <a:cs typeface="+mn-cs"/>
                </a:rPr>
                <a:t>EAGLE</a:t>
              </a:r>
              <a:endParaRPr kumimoji="0" lang="en-US" sz="400" i="0" u="none" strike="noStrike" kern="0" cap="none" spc="0" normalizeH="0" baseline="0" noProof="0">
                <a:ln>
                  <a:noFill/>
                </a:ln>
                <a:solidFill>
                  <a:schemeClr val="bg1"/>
                </a:solidFill>
                <a:effectLst/>
                <a:uLnTx/>
                <a:uFillTx/>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23">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923330"/>
          </a:xfrm>
        </p:spPr>
        <p:txBody>
          <a:bodyPr/>
          <a:lstStyle/>
          <a:p>
            <a:r>
              <a:rPr lang="en-US"/>
              <a:t>Traditional model development</a:t>
            </a:r>
            <a:br>
              <a:rPr lang="en-US"/>
            </a:br>
            <a:r>
              <a:rPr lang="en-US" sz="2400">
                <a:solidFill>
                  <a:schemeClr val="accent1"/>
                </a:solidFill>
                <a:latin typeface="+mn-lt"/>
              </a:rPr>
              <a:t>High cost and slow deployment—each service is trained disjointly</a:t>
            </a:r>
            <a:endParaRPr lang="en-US">
              <a:solidFill>
                <a:schemeClr val="accent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27"/>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28"/>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29"/>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30"/>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31"/>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32"/>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33"/>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34"/>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Object Tracking</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Entities</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Topics</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INDIVIDUAL MODEL </a:t>
            </a:r>
            <a:br>
              <a:rPr kumimoji="0" lang="en-US" sz="1200" b="1" i="0" u="none" strike="noStrike" kern="0" cap="none" spc="0" normalizeH="0" baseline="0" noProof="0">
                <a:ln>
                  <a:noFill/>
                </a:ln>
                <a:solidFill>
                  <a:prstClr val="white"/>
                </a:solidFill>
                <a:effectLst/>
                <a:uLnTx/>
                <a:uFillTx/>
                <a:latin typeface="+mj-lt"/>
                <a:ea typeface="+mn-ea"/>
                <a:cs typeface="+mn-cs"/>
              </a:rPr>
            </a:br>
            <a:r>
              <a:rPr kumimoji="0" lang="en-US" sz="1200" b="1" i="0" u="none" strike="noStrike" kern="0" cap="none" spc="0" normalizeH="0" baseline="0" noProof="0">
                <a:ln>
                  <a:noFill/>
                </a:ln>
                <a:solidFill>
                  <a:schemeClr val="accent1"/>
                </a:solidFill>
                <a:effectLst/>
                <a:uLnTx/>
                <a:uFillTx/>
                <a:latin typeface="+mj-lt"/>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solidFill>
            <a:schemeClr val="accent2"/>
          </a:solidFill>
          <a:ln w="1270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Classification Model</a:t>
            </a: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Detection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Tracking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Action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1"/>
                </a:solidFill>
                <a:latin typeface="+mj-lt"/>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Action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Entity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Topic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7A2836-CABD-6E4A-DF36-ADDF1A3DACED}"/>
              </a:ext>
            </a:extLst>
          </p:cNvPr>
          <p:cNvSpPr>
            <a:spLocks noGrp="1"/>
          </p:cNvSpPr>
          <p:nvPr>
            <p:ph type="title"/>
          </p:nvPr>
        </p:nvSpPr>
        <p:spPr>
          <a:xfrm>
            <a:off x="588263" y="457200"/>
            <a:ext cx="11018520" cy="553998"/>
          </a:xfrm>
        </p:spPr>
        <p:txBody>
          <a:bodyPr/>
          <a:lstStyle/>
          <a:p>
            <a:r>
              <a:rPr lang="en-US"/>
              <a:t>Foundation Models</a:t>
            </a:r>
          </a:p>
        </p:txBody>
      </p:sp>
      <p:grpSp>
        <p:nvGrpSpPr>
          <p:cNvPr id="112" name="Group 111" descr="Foundation model diagram">
            <a:extLst>
              <a:ext uri="{FF2B5EF4-FFF2-40B4-BE49-F238E27FC236}">
                <a16:creationId xmlns:a16="http://schemas.microsoft.com/office/drawing/2014/main" id="{B8C4A91A-1DDA-831A-D209-8CC503B59D59}"/>
              </a:ext>
            </a:extLst>
          </p:cNvPr>
          <p:cNvGrpSpPr/>
          <p:nvPr/>
        </p:nvGrpSpPr>
        <p:grpSpPr>
          <a:xfrm>
            <a:off x="932041" y="685800"/>
            <a:ext cx="10327918" cy="5586501"/>
            <a:chOff x="932041" y="685800"/>
            <a:chExt cx="10327918" cy="5586501"/>
          </a:xfrm>
        </p:grpSpPr>
        <p:sp>
          <p:nvSpPr>
            <p:cNvPr id="73" name="Rectangle: Rounded Corners 72">
              <a:extLst>
                <a:ext uri="{FF2B5EF4-FFF2-40B4-BE49-F238E27FC236}">
                  <a16:creationId xmlns:a16="http://schemas.microsoft.com/office/drawing/2014/main" id="{602FD540-E7F4-76B3-83C0-B86FD20E147A}"/>
                </a:ext>
              </a:extLst>
            </p:cNvPr>
            <p:cNvSpPr/>
            <p:nvPr/>
          </p:nvSpPr>
          <p:spPr>
            <a:xfrm>
              <a:off x="8495162" y="1166081"/>
              <a:ext cx="2764797" cy="5106220"/>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4" name="Rectangle: Rounded Corners 73">
              <a:extLst>
                <a:ext uri="{FF2B5EF4-FFF2-40B4-BE49-F238E27FC236}">
                  <a16:creationId xmlns:a16="http://schemas.microsoft.com/office/drawing/2014/main" id="{8D7AE4DE-B18A-6B09-431F-BAED8DB6D7DB}"/>
                </a:ext>
              </a:extLst>
            </p:cNvPr>
            <p:cNvSpPr/>
            <p:nvPr/>
          </p:nvSpPr>
          <p:spPr>
            <a:xfrm>
              <a:off x="932041" y="2174129"/>
              <a:ext cx="2234309" cy="3006106"/>
            </a:xfrm>
            <a:prstGeom prst="round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5" name="Rectangle: Rounded Corners 74">
              <a:extLst>
                <a:ext uri="{FF2B5EF4-FFF2-40B4-BE49-F238E27FC236}">
                  <a16:creationId xmlns:a16="http://schemas.microsoft.com/office/drawing/2014/main" id="{FB183571-07E1-A000-E73B-BC92524ACAB1}"/>
                </a:ext>
              </a:extLst>
            </p:cNvPr>
            <p:cNvSpPr/>
            <p:nvPr/>
          </p:nvSpPr>
          <p:spPr>
            <a:xfrm>
              <a:off x="932041" y="1684171"/>
              <a:ext cx="218188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Data</a:t>
              </a:r>
            </a:p>
          </p:txBody>
        </p:sp>
        <p:sp>
          <p:nvSpPr>
            <p:cNvPr id="76" name="Rectangle: Rounded Corners 75">
              <a:extLst>
                <a:ext uri="{FF2B5EF4-FFF2-40B4-BE49-F238E27FC236}">
                  <a16:creationId xmlns:a16="http://schemas.microsoft.com/office/drawing/2014/main" id="{15E6A31D-D084-03DF-BC01-4E2452E93BBA}"/>
                </a:ext>
              </a:extLst>
            </p:cNvPr>
            <p:cNvSpPr/>
            <p:nvPr/>
          </p:nvSpPr>
          <p:spPr>
            <a:xfrm>
              <a:off x="1033739" y="250248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Text</a:t>
              </a:r>
            </a:p>
          </p:txBody>
        </p:sp>
        <p:sp>
          <p:nvSpPr>
            <p:cNvPr id="77" name="Rectangle: Rounded Corners 76">
              <a:extLst>
                <a:ext uri="{FF2B5EF4-FFF2-40B4-BE49-F238E27FC236}">
                  <a16:creationId xmlns:a16="http://schemas.microsoft.com/office/drawing/2014/main" id="{09CC111F-47CC-0F4B-359B-03F40C195193}"/>
                </a:ext>
              </a:extLst>
            </p:cNvPr>
            <p:cNvSpPr/>
            <p:nvPr/>
          </p:nvSpPr>
          <p:spPr>
            <a:xfrm>
              <a:off x="1033739" y="3019039"/>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Images</a:t>
              </a:r>
            </a:p>
          </p:txBody>
        </p:sp>
        <p:sp>
          <p:nvSpPr>
            <p:cNvPr id="78" name="Rectangle: Rounded Corners 77">
              <a:extLst>
                <a:ext uri="{FF2B5EF4-FFF2-40B4-BE49-F238E27FC236}">
                  <a16:creationId xmlns:a16="http://schemas.microsoft.com/office/drawing/2014/main" id="{AE445FE4-90EF-D31E-A828-4358FA86F6E7}"/>
                </a:ext>
              </a:extLst>
            </p:cNvPr>
            <p:cNvSpPr/>
            <p:nvPr/>
          </p:nvSpPr>
          <p:spPr>
            <a:xfrm>
              <a:off x="1033739" y="3511272"/>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Speech</a:t>
              </a:r>
            </a:p>
          </p:txBody>
        </p:sp>
        <p:sp>
          <p:nvSpPr>
            <p:cNvPr id="79" name="Rectangle: Rounded Corners 78">
              <a:extLst>
                <a:ext uri="{FF2B5EF4-FFF2-40B4-BE49-F238E27FC236}">
                  <a16:creationId xmlns:a16="http://schemas.microsoft.com/office/drawing/2014/main" id="{FB325283-0CC4-56CF-6D4D-1B6845924BED}"/>
                </a:ext>
              </a:extLst>
            </p:cNvPr>
            <p:cNvSpPr/>
            <p:nvPr/>
          </p:nvSpPr>
          <p:spPr>
            <a:xfrm>
              <a:off x="1033739" y="400123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Structured Data</a:t>
              </a:r>
            </a:p>
          </p:txBody>
        </p:sp>
        <p:sp>
          <p:nvSpPr>
            <p:cNvPr id="80" name="Rectangle: Rounded Corners 79">
              <a:extLst>
                <a:ext uri="{FF2B5EF4-FFF2-40B4-BE49-F238E27FC236}">
                  <a16:creationId xmlns:a16="http://schemas.microsoft.com/office/drawing/2014/main" id="{5FBD05E3-9475-1636-A5DC-5F585132F7D4}"/>
                </a:ext>
              </a:extLst>
            </p:cNvPr>
            <p:cNvSpPr/>
            <p:nvPr/>
          </p:nvSpPr>
          <p:spPr>
            <a:xfrm>
              <a:off x="1033739" y="450246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3d Signals</a:t>
              </a:r>
            </a:p>
          </p:txBody>
        </p:sp>
        <p:sp>
          <p:nvSpPr>
            <p:cNvPr id="81" name="Rectangle: Rounded Corners 80">
              <a:extLst>
                <a:ext uri="{FF2B5EF4-FFF2-40B4-BE49-F238E27FC236}">
                  <a16:creationId xmlns:a16="http://schemas.microsoft.com/office/drawing/2014/main" id="{5554EEC4-4E7A-A4AC-5A3A-F7467F79C4FE}"/>
                </a:ext>
              </a:extLst>
            </p:cNvPr>
            <p:cNvSpPr/>
            <p:nvPr/>
          </p:nvSpPr>
          <p:spPr>
            <a:xfrm>
              <a:off x="8495161" y="685800"/>
              <a:ext cx="2764796" cy="380961"/>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Tasks</a:t>
              </a:r>
            </a:p>
          </p:txBody>
        </p:sp>
        <p:sp>
          <p:nvSpPr>
            <p:cNvPr id="82" name="Rectangle: Rounded Corners 81">
              <a:extLst>
                <a:ext uri="{FF2B5EF4-FFF2-40B4-BE49-F238E27FC236}">
                  <a16:creationId xmlns:a16="http://schemas.microsoft.com/office/drawing/2014/main" id="{428E25A8-7C7B-00F7-DA03-61F14B9F3EC6}"/>
                </a:ext>
              </a:extLst>
            </p:cNvPr>
            <p:cNvSpPr/>
            <p:nvPr/>
          </p:nvSpPr>
          <p:spPr>
            <a:xfrm>
              <a:off x="9294269" y="1254651"/>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Question and Answering</a:t>
              </a:r>
            </a:p>
          </p:txBody>
        </p:sp>
        <p:sp>
          <p:nvSpPr>
            <p:cNvPr id="83" name="Rectangle: Rounded Corners 82">
              <a:extLst>
                <a:ext uri="{FF2B5EF4-FFF2-40B4-BE49-F238E27FC236}">
                  <a16:creationId xmlns:a16="http://schemas.microsoft.com/office/drawing/2014/main" id="{1C3831DA-B8BE-9F6C-A653-E2F55FDA293C}"/>
                </a:ext>
              </a:extLst>
            </p:cNvPr>
            <p:cNvSpPr/>
            <p:nvPr/>
          </p:nvSpPr>
          <p:spPr>
            <a:xfrm>
              <a:off x="9294269" y="211137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Sentiment Analysis</a:t>
              </a:r>
            </a:p>
          </p:txBody>
        </p:sp>
        <p:sp>
          <p:nvSpPr>
            <p:cNvPr id="84" name="Rectangle: Rounded Corners 83">
              <a:extLst>
                <a:ext uri="{FF2B5EF4-FFF2-40B4-BE49-F238E27FC236}">
                  <a16:creationId xmlns:a16="http://schemas.microsoft.com/office/drawing/2014/main" id="{D4FE9070-E3CB-7915-C102-01F3B37E48D1}"/>
                </a:ext>
              </a:extLst>
            </p:cNvPr>
            <p:cNvSpPr/>
            <p:nvPr/>
          </p:nvSpPr>
          <p:spPr>
            <a:xfrm>
              <a:off x="9294269" y="2951417"/>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Information Extraction</a:t>
              </a:r>
            </a:p>
          </p:txBody>
        </p:sp>
        <p:sp>
          <p:nvSpPr>
            <p:cNvPr id="85" name="Rectangle: Rounded Corners 84">
              <a:extLst>
                <a:ext uri="{FF2B5EF4-FFF2-40B4-BE49-F238E27FC236}">
                  <a16:creationId xmlns:a16="http://schemas.microsoft.com/office/drawing/2014/main" id="{F780292A-B6BD-DA4F-9B13-2B5A8FE6BCFB}"/>
                </a:ext>
              </a:extLst>
            </p:cNvPr>
            <p:cNvSpPr/>
            <p:nvPr/>
          </p:nvSpPr>
          <p:spPr>
            <a:xfrm>
              <a:off x="9294269" y="378314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 Captioning</a:t>
              </a:r>
            </a:p>
          </p:txBody>
        </p:sp>
        <p:sp>
          <p:nvSpPr>
            <p:cNvPr id="86" name="Rectangle: Rounded Corners 85">
              <a:extLst>
                <a:ext uri="{FF2B5EF4-FFF2-40B4-BE49-F238E27FC236}">
                  <a16:creationId xmlns:a16="http://schemas.microsoft.com/office/drawing/2014/main" id="{D356E887-7A97-49C7-C988-977077C8192B}"/>
                </a:ext>
              </a:extLst>
            </p:cNvPr>
            <p:cNvSpPr/>
            <p:nvPr/>
          </p:nvSpPr>
          <p:spPr>
            <a:xfrm>
              <a:off x="9294269" y="4613644"/>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Object Recognition</a:t>
              </a:r>
            </a:p>
          </p:txBody>
        </p:sp>
        <p:sp>
          <p:nvSpPr>
            <p:cNvPr id="87" name="Rectangle: Rounded Corners 86">
              <a:extLst>
                <a:ext uri="{FF2B5EF4-FFF2-40B4-BE49-F238E27FC236}">
                  <a16:creationId xmlns:a16="http://schemas.microsoft.com/office/drawing/2014/main" id="{5E24133C-F095-171E-701C-4628DEB020D1}"/>
                </a:ext>
              </a:extLst>
            </p:cNvPr>
            <p:cNvSpPr/>
            <p:nvPr/>
          </p:nvSpPr>
          <p:spPr>
            <a:xfrm>
              <a:off x="3277953" y="3508942"/>
              <a:ext cx="113933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Training</a:t>
              </a:r>
            </a:p>
          </p:txBody>
        </p:sp>
        <p:sp>
          <p:nvSpPr>
            <p:cNvPr id="88" name="Rectangle: Rounded Corners 87">
              <a:extLst>
                <a:ext uri="{FF2B5EF4-FFF2-40B4-BE49-F238E27FC236}">
                  <a16:creationId xmlns:a16="http://schemas.microsoft.com/office/drawing/2014/main" id="{99DADE1E-8F16-4B48-F0D7-46206CA78F15}"/>
                </a:ext>
              </a:extLst>
            </p:cNvPr>
            <p:cNvSpPr/>
            <p:nvPr/>
          </p:nvSpPr>
          <p:spPr>
            <a:xfrm>
              <a:off x="6751236" y="3508941"/>
              <a:ext cx="157331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Adaptation</a:t>
              </a:r>
            </a:p>
          </p:txBody>
        </p:sp>
        <p:sp>
          <p:nvSpPr>
            <p:cNvPr id="89" name="Rectangle: Rounded Corners 88">
              <a:extLst>
                <a:ext uri="{FF2B5EF4-FFF2-40B4-BE49-F238E27FC236}">
                  <a16:creationId xmlns:a16="http://schemas.microsoft.com/office/drawing/2014/main" id="{BFFDBF76-F0B4-233D-B4D4-13FF73C13B6F}"/>
                </a:ext>
              </a:extLst>
            </p:cNvPr>
            <p:cNvSpPr/>
            <p:nvPr/>
          </p:nvSpPr>
          <p:spPr>
            <a:xfrm>
              <a:off x="4562715" y="2817635"/>
              <a:ext cx="1637105" cy="1822097"/>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Foundation Model</a:t>
              </a:r>
            </a:p>
          </p:txBody>
        </p:sp>
        <p:cxnSp>
          <p:nvCxnSpPr>
            <p:cNvPr id="90" name="Connector: Curved 89">
              <a:extLst>
                <a:ext uri="{FF2B5EF4-FFF2-40B4-BE49-F238E27FC236}">
                  <a16:creationId xmlns:a16="http://schemas.microsoft.com/office/drawing/2014/main" id="{0E401E9E-5D6B-B991-37D1-AEF36E89B5FF}"/>
                </a:ext>
              </a:extLst>
            </p:cNvPr>
            <p:cNvCxnSpPr>
              <a:cxnSpLocks/>
            </p:cNvCxnSpPr>
            <p:nvPr/>
          </p:nvCxnSpPr>
          <p:spPr>
            <a:xfrm flipV="1">
              <a:off x="6250849" y="1615756"/>
              <a:ext cx="2142042" cy="1261022"/>
            </a:xfrm>
            <a:prstGeom prst="curvedConnector3">
              <a:avLst/>
            </a:prstGeom>
            <a:noFill/>
            <a:ln w="6350" cap="flat" cmpd="sng" algn="ctr">
              <a:solidFill>
                <a:srgbClr val="5B9BD5"/>
              </a:solidFill>
              <a:prstDash val="solid"/>
              <a:miter lim="800000"/>
              <a:tailEnd type="triangle"/>
            </a:ln>
            <a:effectLst/>
          </p:spPr>
        </p:cxnSp>
        <p:cxnSp>
          <p:nvCxnSpPr>
            <p:cNvPr id="91" name="Connector: Curved 90">
              <a:extLst>
                <a:ext uri="{FF2B5EF4-FFF2-40B4-BE49-F238E27FC236}">
                  <a16:creationId xmlns:a16="http://schemas.microsoft.com/office/drawing/2014/main" id="{59ADEC3A-F91E-E91F-17B3-E913FA6D0D76}"/>
                </a:ext>
              </a:extLst>
            </p:cNvPr>
            <p:cNvCxnSpPr>
              <a:cxnSpLocks/>
            </p:cNvCxnSpPr>
            <p:nvPr/>
          </p:nvCxnSpPr>
          <p:spPr>
            <a:xfrm flipV="1">
              <a:off x="6250849" y="2423172"/>
              <a:ext cx="2142042" cy="710566"/>
            </a:xfrm>
            <a:prstGeom prst="curvedConnector3">
              <a:avLst/>
            </a:prstGeom>
            <a:noFill/>
            <a:ln w="6350" cap="flat" cmpd="sng" algn="ctr">
              <a:solidFill>
                <a:srgbClr val="5B9BD5"/>
              </a:solidFill>
              <a:prstDash val="solid"/>
              <a:miter lim="800000"/>
              <a:tailEnd type="triangle"/>
            </a:ln>
            <a:effectLst/>
          </p:spPr>
        </p:cxnSp>
        <p:sp>
          <p:nvSpPr>
            <p:cNvPr id="92" name="Rectangle: Rounded Corners 91">
              <a:extLst>
                <a:ext uri="{FF2B5EF4-FFF2-40B4-BE49-F238E27FC236}">
                  <a16:creationId xmlns:a16="http://schemas.microsoft.com/office/drawing/2014/main" id="{5637B39D-1120-EEFF-5DE0-9E99366382B3}"/>
                </a:ext>
              </a:extLst>
            </p:cNvPr>
            <p:cNvSpPr/>
            <p:nvPr/>
          </p:nvSpPr>
          <p:spPr>
            <a:xfrm>
              <a:off x="9285740" y="5419016"/>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Instruction Follow</a:t>
              </a:r>
            </a:p>
          </p:txBody>
        </p:sp>
        <p:cxnSp>
          <p:nvCxnSpPr>
            <p:cNvPr id="93" name="Connector: Curved 92">
              <a:extLst>
                <a:ext uri="{FF2B5EF4-FFF2-40B4-BE49-F238E27FC236}">
                  <a16:creationId xmlns:a16="http://schemas.microsoft.com/office/drawing/2014/main" id="{EE0B0EF8-AD73-4CFE-3F11-F766FD63E74C}"/>
                </a:ext>
              </a:extLst>
            </p:cNvPr>
            <p:cNvCxnSpPr>
              <a:cxnSpLocks/>
            </p:cNvCxnSpPr>
            <p:nvPr/>
          </p:nvCxnSpPr>
          <p:spPr>
            <a:xfrm flipV="1">
              <a:off x="6250849" y="3179876"/>
              <a:ext cx="2160713" cy="152906"/>
            </a:xfrm>
            <a:prstGeom prst="curvedConnector3">
              <a:avLst/>
            </a:prstGeom>
            <a:noFill/>
            <a:ln w="6350" cap="flat" cmpd="sng" algn="ctr">
              <a:solidFill>
                <a:srgbClr val="5B9BD5"/>
              </a:solidFill>
              <a:prstDash val="solid"/>
              <a:miter lim="800000"/>
              <a:tailEnd type="triangle"/>
            </a:ln>
            <a:effectLst/>
          </p:spPr>
        </p:cxnSp>
        <p:cxnSp>
          <p:nvCxnSpPr>
            <p:cNvPr id="94" name="Connector: Curved 93">
              <a:extLst>
                <a:ext uri="{FF2B5EF4-FFF2-40B4-BE49-F238E27FC236}">
                  <a16:creationId xmlns:a16="http://schemas.microsoft.com/office/drawing/2014/main" id="{39AB5E0C-69E8-B2BD-1EBB-9E7A163C51B1}"/>
                </a:ext>
              </a:extLst>
            </p:cNvPr>
            <p:cNvCxnSpPr>
              <a:cxnSpLocks/>
            </p:cNvCxnSpPr>
            <p:nvPr/>
          </p:nvCxnSpPr>
          <p:spPr>
            <a:xfrm>
              <a:off x="6283420" y="4023778"/>
              <a:ext cx="2080133" cy="111589"/>
            </a:xfrm>
            <a:prstGeom prst="curvedConnector3">
              <a:avLst/>
            </a:prstGeom>
            <a:noFill/>
            <a:ln w="6350" cap="flat" cmpd="sng" algn="ctr">
              <a:solidFill>
                <a:srgbClr val="5B9BD5"/>
              </a:solidFill>
              <a:prstDash val="solid"/>
              <a:miter lim="800000"/>
              <a:tailEnd type="triangle"/>
            </a:ln>
            <a:effectLst/>
          </p:spPr>
        </p:cxnSp>
        <p:cxnSp>
          <p:nvCxnSpPr>
            <p:cNvPr id="95" name="Connector: Curved 94">
              <a:extLst>
                <a:ext uri="{FF2B5EF4-FFF2-40B4-BE49-F238E27FC236}">
                  <a16:creationId xmlns:a16="http://schemas.microsoft.com/office/drawing/2014/main" id="{B20927F4-B423-A714-8E99-FBDC1D5D59B6}"/>
                </a:ext>
              </a:extLst>
            </p:cNvPr>
            <p:cNvCxnSpPr>
              <a:cxnSpLocks/>
            </p:cNvCxnSpPr>
            <p:nvPr/>
          </p:nvCxnSpPr>
          <p:spPr>
            <a:xfrm>
              <a:off x="6308941" y="4236754"/>
              <a:ext cx="2024143" cy="625510"/>
            </a:xfrm>
            <a:prstGeom prst="curvedConnector3">
              <a:avLst/>
            </a:prstGeom>
            <a:noFill/>
            <a:ln w="6350" cap="flat" cmpd="sng" algn="ctr">
              <a:solidFill>
                <a:srgbClr val="5B9BD5"/>
              </a:solidFill>
              <a:prstDash val="solid"/>
              <a:miter lim="800000"/>
              <a:tailEnd type="triangle"/>
            </a:ln>
            <a:effectLst/>
          </p:spPr>
        </p:cxnSp>
        <p:cxnSp>
          <p:nvCxnSpPr>
            <p:cNvPr id="96" name="Connector: Curved 95">
              <a:extLst>
                <a:ext uri="{FF2B5EF4-FFF2-40B4-BE49-F238E27FC236}">
                  <a16:creationId xmlns:a16="http://schemas.microsoft.com/office/drawing/2014/main" id="{C2188116-8905-2EA3-A70B-EE5E1212E78C}"/>
                </a:ext>
              </a:extLst>
            </p:cNvPr>
            <p:cNvCxnSpPr>
              <a:cxnSpLocks/>
            </p:cNvCxnSpPr>
            <p:nvPr/>
          </p:nvCxnSpPr>
          <p:spPr>
            <a:xfrm>
              <a:off x="6331429" y="4441600"/>
              <a:ext cx="1993126" cy="1154807"/>
            </a:xfrm>
            <a:prstGeom prst="curvedConnector3">
              <a:avLst/>
            </a:prstGeom>
            <a:noFill/>
            <a:ln w="6350" cap="flat" cmpd="sng" algn="ctr">
              <a:solidFill>
                <a:srgbClr val="5B9BD5"/>
              </a:solidFill>
              <a:prstDash val="solid"/>
              <a:miter lim="800000"/>
              <a:tailEnd type="triangle"/>
            </a:ln>
            <a:effectLst/>
          </p:spPr>
        </p:cxnSp>
        <p:pic>
          <p:nvPicPr>
            <p:cNvPr id="97" name="Picture 2">
              <a:extLst>
                <a:ext uri="{FF2B5EF4-FFF2-40B4-BE49-F238E27FC236}">
                  <a16:creationId xmlns:a16="http://schemas.microsoft.com/office/drawing/2014/main" id="{AA331FF1-ECD2-0517-BA1C-415A9D1A8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993" y="2457549"/>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a:extLst>
                <a:ext uri="{FF2B5EF4-FFF2-40B4-BE49-F238E27FC236}">
                  <a16:creationId xmlns:a16="http://schemas.microsoft.com/office/drawing/2014/main" id="{E0822BA6-8AC8-CD9F-281F-EE910329F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239" y="2990215"/>
              <a:ext cx="476686" cy="47668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a:extLst>
                <a:ext uri="{FF2B5EF4-FFF2-40B4-BE49-F238E27FC236}">
                  <a16:creationId xmlns:a16="http://schemas.microsoft.com/office/drawing/2014/main" id="{64037599-4107-E4E0-D849-B707F916C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360" y="3523414"/>
              <a:ext cx="380961" cy="38096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a:extLst>
                <a:ext uri="{FF2B5EF4-FFF2-40B4-BE49-F238E27FC236}">
                  <a16:creationId xmlns:a16="http://schemas.microsoft.com/office/drawing/2014/main" id="{28455E41-F403-44FC-410B-3FB0386848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041" y="3976888"/>
              <a:ext cx="382877" cy="3828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a:extLst>
                <a:ext uri="{FF2B5EF4-FFF2-40B4-BE49-F238E27FC236}">
                  <a16:creationId xmlns:a16="http://schemas.microsoft.com/office/drawing/2014/main" id="{84BC1DDD-4E41-9222-3F8E-9EFF14A9BD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9478" y="4450856"/>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a:extLst>
                <a:ext uri="{FF2B5EF4-FFF2-40B4-BE49-F238E27FC236}">
                  <a16:creationId xmlns:a16="http://schemas.microsoft.com/office/drawing/2014/main" id="{4E368928-FD92-43F7-F969-69A8AE0947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0683" y="3711656"/>
              <a:ext cx="773879" cy="77387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a:extLst>
                <a:ext uri="{FF2B5EF4-FFF2-40B4-BE49-F238E27FC236}">
                  <a16:creationId xmlns:a16="http://schemas.microsoft.com/office/drawing/2014/main" id="{779F5743-47D5-8EB2-DA45-667A4D0080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3871" y="3486893"/>
              <a:ext cx="405657" cy="40565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6">
              <a:extLst>
                <a:ext uri="{FF2B5EF4-FFF2-40B4-BE49-F238E27FC236}">
                  <a16:creationId xmlns:a16="http://schemas.microsoft.com/office/drawing/2014/main" id="{F83C0BA9-5EF3-11DD-623D-A4925014B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933" y="2217552"/>
              <a:ext cx="1060438" cy="106043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8">
              <a:extLst>
                <a:ext uri="{FF2B5EF4-FFF2-40B4-BE49-F238E27FC236}">
                  <a16:creationId xmlns:a16="http://schemas.microsoft.com/office/drawing/2014/main" id="{13D8A00C-0862-020A-D18A-FA999CEEF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9612" y="1358522"/>
              <a:ext cx="542386" cy="54238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0">
              <a:extLst>
                <a:ext uri="{FF2B5EF4-FFF2-40B4-BE49-F238E27FC236}">
                  <a16:creationId xmlns:a16="http://schemas.microsoft.com/office/drawing/2014/main" id="{B4433A92-F905-BFE7-F5AA-DD2D99A699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21905" y="2138183"/>
              <a:ext cx="569979" cy="56997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2">
              <a:extLst>
                <a:ext uri="{FF2B5EF4-FFF2-40B4-BE49-F238E27FC236}">
                  <a16:creationId xmlns:a16="http://schemas.microsoft.com/office/drawing/2014/main" id="{ADA867F6-EEEA-6277-48A5-69CFF7F57A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98577" y="2977073"/>
              <a:ext cx="678790" cy="67879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4">
              <a:extLst>
                <a:ext uri="{FF2B5EF4-FFF2-40B4-BE49-F238E27FC236}">
                  <a16:creationId xmlns:a16="http://schemas.microsoft.com/office/drawing/2014/main" id="{D2C2A051-3A49-F20A-6FD8-F3B7892AC3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4111" y="3873811"/>
              <a:ext cx="548549" cy="54854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6">
              <a:extLst>
                <a:ext uri="{FF2B5EF4-FFF2-40B4-BE49-F238E27FC236}">
                  <a16:creationId xmlns:a16="http://schemas.microsoft.com/office/drawing/2014/main" id="{EB70D919-1E00-1F8A-3FFF-698F7C5332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8640" y="4706697"/>
              <a:ext cx="492132" cy="49213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8">
              <a:extLst>
                <a:ext uri="{FF2B5EF4-FFF2-40B4-BE49-F238E27FC236}">
                  <a16:creationId xmlns:a16="http://schemas.microsoft.com/office/drawing/2014/main" id="{055EF103-BE27-4F47-2874-CB0B6CD9F0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66487" y="5483165"/>
              <a:ext cx="625511" cy="62551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Rounded Corners 110">
              <a:extLst>
                <a:ext uri="{FF2B5EF4-FFF2-40B4-BE49-F238E27FC236}">
                  <a16:creationId xmlns:a16="http://schemas.microsoft.com/office/drawing/2014/main" id="{D0A8C896-C552-32BE-2FD3-BD8E35027D45}"/>
                </a:ext>
              </a:extLst>
            </p:cNvPr>
            <p:cNvSpPr/>
            <p:nvPr/>
          </p:nvSpPr>
          <p:spPr>
            <a:xfrm>
              <a:off x="4422168" y="4456654"/>
              <a:ext cx="1918197" cy="470713"/>
            </a:xfrm>
            <a:prstGeom prst="roundRect">
              <a:avLst/>
            </a:prstGeom>
            <a:solidFill>
              <a:srgbClr val="FFC000"/>
            </a:soli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Transformer Model</a:t>
              </a:r>
            </a:p>
          </p:txBody>
        </p:sp>
      </p:grpSp>
    </p:spTree>
    <p:extLst>
      <p:ext uri="{BB962C8B-B14F-4D97-AF65-F5344CB8AC3E}">
        <p14:creationId xmlns:p14="http://schemas.microsoft.com/office/powerpoint/2010/main" val="30702107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4BE74AA5-F66C-E2F0-B119-71B77D7674EA}"/>
              </a:ext>
            </a:extLst>
          </p:cNvPr>
          <p:cNvSpPr txBox="1">
            <a:spLocks noGrp="1"/>
          </p:cNvSpPr>
          <p:nvPr>
            <p:ph type="title" idx="4294967295"/>
          </p:nvPr>
        </p:nvSpPr>
        <p:spPr>
          <a:xfrm>
            <a:off x="583406" y="1226950"/>
            <a:ext cx="1102518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1"/>
                </a:solidFill>
                <a:effectLst/>
                <a:uLnTx/>
                <a:uFillTx/>
                <a:latin typeface="+mj-lt"/>
                <a:ea typeface="+mn-ea"/>
                <a:cs typeface="Segoe UI" panose="020B0502040204020203" pitchFamily="34" charset="0"/>
              </a:rPr>
              <a:t>Generative AI</a:t>
            </a:r>
          </a:p>
        </p:txBody>
      </p:sp>
      <p:pic>
        <p:nvPicPr>
          <p:cNvPr id="39" name="Picture 38" descr="OpenAI">
            <a:extLst>
              <a:ext uri="{FF2B5EF4-FFF2-40B4-BE49-F238E27FC236}">
                <a16:creationId xmlns:a16="http://schemas.microsoft.com/office/drawing/2014/main" id="{952B6EA6-78D1-5F50-36A1-5F815B59A41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4221309" y="561975"/>
            <a:ext cx="1588374" cy="430376"/>
          </a:xfrm>
          <a:prstGeom prst="rect">
            <a:avLst/>
          </a:prstGeom>
        </p:spPr>
      </p:pic>
      <p:pic>
        <p:nvPicPr>
          <p:cNvPr id="40" name="Picture 39" descr="Microsoft ">
            <a:extLst>
              <a:ext uri="{FF2B5EF4-FFF2-40B4-BE49-F238E27FC236}">
                <a16:creationId xmlns:a16="http://schemas.microsoft.com/office/drawing/2014/main" id="{4D3D2DC7-018B-0B88-7BAE-DCA0AFD4F8BB}"/>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t="28077" r="13211" b="28077"/>
          <a:stretch/>
        </p:blipFill>
        <p:spPr>
          <a:xfrm>
            <a:off x="6374626" y="564013"/>
            <a:ext cx="1596065" cy="426300"/>
          </a:xfrm>
          <a:prstGeom prst="rect">
            <a:avLst/>
          </a:prstGeom>
        </p:spPr>
      </p:pic>
      <p:sp>
        <p:nvSpPr>
          <p:cNvPr id="41" name="Rectangle: Rounded Corners 40">
            <a:extLst>
              <a:ext uri="{FF2B5EF4-FFF2-40B4-BE49-F238E27FC236}">
                <a16:creationId xmlns:a16="http://schemas.microsoft.com/office/drawing/2014/main" id="{793FDBDF-3656-2F09-BC9C-308695CF81B3}"/>
              </a:ext>
            </a:extLst>
          </p:cNvPr>
          <p:cNvSpPr/>
          <p:nvPr/>
        </p:nvSpPr>
        <p:spPr bwMode="auto">
          <a:xfrm>
            <a:off x="882509" y="1872420"/>
            <a:ext cx="2177696" cy="494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Text Placeholder 4">
            <a:extLst>
              <a:ext uri="{FF2B5EF4-FFF2-40B4-BE49-F238E27FC236}">
                <a16:creationId xmlns:a16="http://schemas.microsoft.com/office/drawing/2014/main" id="{DED68C97-D17C-ECA1-0259-4CDFE2286B81}"/>
              </a:ext>
            </a:extLst>
          </p:cNvPr>
          <p:cNvSpPr txBox="1">
            <a:spLocks/>
          </p:cNvSpPr>
          <p:nvPr/>
        </p:nvSpPr>
        <p:spPr>
          <a:xfrm>
            <a:off x="651584" y="2590411"/>
            <a:ext cx="2623968" cy="18004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2" name="Rectangle: Rounded Corners 41">
            <a:extLst>
              <a:ext uri="{FF2B5EF4-FFF2-40B4-BE49-F238E27FC236}">
                <a16:creationId xmlns:a16="http://schemas.microsoft.com/office/drawing/2014/main" id="{67B42C5C-F31B-8C9A-ED10-AA0102539A1B}"/>
              </a:ext>
            </a:extLst>
          </p:cNvPr>
          <p:cNvSpPr/>
          <p:nvPr/>
        </p:nvSpPr>
        <p:spPr bwMode="auto">
          <a:xfrm>
            <a:off x="3632271" y="1872420"/>
            <a:ext cx="2177696" cy="494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5" name="Text Placeholder 4">
            <a:extLst>
              <a:ext uri="{FF2B5EF4-FFF2-40B4-BE49-F238E27FC236}">
                <a16:creationId xmlns:a16="http://schemas.microsoft.com/office/drawing/2014/main" id="{DAB7E73E-779B-B613-855F-413343317D95}"/>
              </a:ext>
            </a:extLst>
          </p:cNvPr>
          <p:cNvSpPr txBox="1">
            <a:spLocks/>
          </p:cNvSpPr>
          <p:nvPr/>
        </p:nvSpPr>
        <p:spPr>
          <a:xfrm>
            <a:off x="3435618" y="2590411"/>
            <a:ext cx="2584244" cy="36009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highlight>
                <a:srgbClr val="00FF00"/>
              </a:highligh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FROM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WHERE State = 'TX' AND FirstName = 'Jane'</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3" name="Rectangle: Rounded Corners 42">
            <a:extLst>
              <a:ext uri="{FF2B5EF4-FFF2-40B4-BE49-F238E27FC236}">
                <a16:creationId xmlns:a16="http://schemas.microsoft.com/office/drawing/2014/main" id="{DB2CAAB2-666D-A588-646B-3987D7EA2FFD}"/>
              </a:ext>
            </a:extLst>
          </p:cNvPr>
          <p:cNvSpPr/>
          <p:nvPr/>
        </p:nvSpPr>
        <p:spPr bwMode="auto">
          <a:xfrm>
            <a:off x="6382033" y="1872420"/>
            <a:ext cx="2177696" cy="494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DD36D1E7-490D-EABC-0121-369630C182D4}"/>
              </a:ext>
            </a:extLst>
          </p:cNvPr>
          <p:cNvSpPr txBox="1"/>
          <p:nvPr/>
        </p:nvSpPr>
        <p:spPr>
          <a:xfrm>
            <a:off x="6178759" y="2590411"/>
            <a:ext cx="2584242" cy="6001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 white Siamese cat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pic>
        <p:nvPicPr>
          <p:cNvPr id="22" name="Picture 21" descr="A cat with blue eyes">
            <a:extLst>
              <a:ext uri="{FF2B5EF4-FFF2-40B4-BE49-F238E27FC236}">
                <a16:creationId xmlns:a16="http://schemas.microsoft.com/office/drawing/2014/main" id="{C37D7589-2723-D10F-2448-B8043ACBEA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3862" y="3430050"/>
            <a:ext cx="2254038" cy="2254036"/>
          </a:xfrm>
          <a:prstGeom prst="rect">
            <a:avLst/>
          </a:prstGeom>
        </p:spPr>
      </p:pic>
      <p:sp>
        <p:nvSpPr>
          <p:cNvPr id="44" name="Rectangle: Rounded Corners 43">
            <a:extLst>
              <a:ext uri="{FF2B5EF4-FFF2-40B4-BE49-F238E27FC236}">
                <a16:creationId xmlns:a16="http://schemas.microsoft.com/office/drawing/2014/main" id="{0D3CD7FE-5FEE-E384-69D4-90CBD70AA269}"/>
              </a:ext>
            </a:extLst>
          </p:cNvPr>
          <p:cNvSpPr/>
          <p:nvPr/>
        </p:nvSpPr>
        <p:spPr bwMode="auto">
          <a:xfrm>
            <a:off x="9131795" y="1872420"/>
            <a:ext cx="2177696" cy="494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err="1">
                <a:ln w="3175">
                  <a:noFill/>
                </a:ln>
                <a:solidFill>
                  <a:prstClr val="white"/>
                </a:solidFill>
                <a:effectLst/>
                <a:uLnTx/>
                <a:uFillTx/>
                <a:latin typeface="Segoe UI Semibold"/>
                <a:ea typeface="+mn-ea"/>
                <a:cs typeface="Segoe UI" pitchFamily="34" charset="0"/>
              </a:rPr>
              <a:t>ChatGPT</a:t>
            </a:r>
            <a:endParaRPr kumimoji="0" lang="en-US" sz="1400" b="0" i="1" u="none" strike="noStrike" kern="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31" name="Speech Bubble: Rectangle with Corners Rounded 30">
            <a:extLst>
              <a:ext uri="{FF2B5EF4-FFF2-40B4-BE49-F238E27FC236}">
                <a16:creationId xmlns:a16="http://schemas.microsoft.com/office/drawing/2014/main" id="{E0E49409-4EAD-E58B-3C69-8D013CECE235}"/>
              </a:ext>
            </a:extLst>
          </p:cNvPr>
          <p:cNvSpPr/>
          <p:nvPr/>
        </p:nvSpPr>
        <p:spPr bwMode="auto">
          <a:xfrm>
            <a:off x="9423164" y="2590411"/>
            <a:ext cx="2194560" cy="369332"/>
          </a:xfrm>
          <a:prstGeom prst="wedgeRoundRectCallout">
            <a:avLst>
              <a:gd name="adj1" fmla="val 33311"/>
              <a:gd name="adj2" fmla="val 75550"/>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What is the fastest animal on land?</a:t>
            </a:r>
          </a:p>
        </p:txBody>
      </p:sp>
      <p:sp>
        <p:nvSpPr>
          <p:cNvPr id="32" name="Speech Bubble: Rectangle with Corners Rounded 31">
            <a:extLst>
              <a:ext uri="{FF2B5EF4-FFF2-40B4-BE49-F238E27FC236}">
                <a16:creationId xmlns:a16="http://schemas.microsoft.com/office/drawing/2014/main" id="{3F994D4A-2C11-0E68-9356-6F993CE35303}"/>
              </a:ext>
            </a:extLst>
          </p:cNvPr>
          <p:cNvSpPr/>
          <p:nvPr/>
        </p:nvSpPr>
        <p:spPr bwMode="auto">
          <a:xfrm>
            <a:off x="9026604" y="3131702"/>
            <a:ext cx="2194560" cy="677917"/>
          </a:xfrm>
          <a:prstGeom prst="wedgeRoundRectCallout">
            <a:avLst>
              <a:gd name="adj1" fmla="val -33291"/>
              <a:gd name="adj2" fmla="val 62841"/>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anose="020B0502040204020203" pitchFamily="34" charset="0"/>
              </a:rPr>
              <a:t>the </a:t>
            </a:r>
            <a:r>
              <a:rPr lang="en-US" sz="700" b="0" i="0">
                <a:solidFill>
                  <a:schemeClr val="bg1"/>
                </a:solidFill>
                <a:effectLst/>
                <a:latin typeface="Roboto Mono" panose="00000009000000000000" pitchFamily="49" charset="0"/>
                <a:ea typeface="Roboto Mono" panose="00000009000000000000" pitchFamily="49" charset="0"/>
              </a:rPr>
              <a:t>cheetah (Acinonyx </a:t>
            </a: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jubatus), which can reach speeds of up to 60 miles (97 kilometers) per hour.</a:t>
            </a:r>
          </a:p>
        </p:txBody>
      </p:sp>
      <p:sp>
        <p:nvSpPr>
          <p:cNvPr id="33" name="Speech Bubble: Rectangle with Corners Rounded 32">
            <a:extLst>
              <a:ext uri="{FF2B5EF4-FFF2-40B4-BE49-F238E27FC236}">
                <a16:creationId xmlns:a16="http://schemas.microsoft.com/office/drawing/2014/main" id="{606A7CFE-25CC-3B89-D9A5-8F351E6FFB2A}"/>
              </a:ext>
            </a:extLst>
          </p:cNvPr>
          <p:cNvSpPr/>
          <p:nvPr/>
        </p:nvSpPr>
        <p:spPr bwMode="auto">
          <a:xfrm>
            <a:off x="9423164" y="3981578"/>
            <a:ext cx="2194560" cy="369332"/>
          </a:xfrm>
          <a:prstGeom prst="wedgeRoundRectCallout">
            <a:avLst>
              <a:gd name="adj1" fmla="val 33311"/>
              <a:gd name="adj2" fmla="val 78774"/>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rPr>
              <a:t>What makes them so fast?</a:t>
            </a:r>
            <a:endParaRPr lang="en-US" sz="800">
              <a:solidFill>
                <a:schemeClr val="bg1"/>
              </a:solidFill>
              <a:latin typeface="Roboto Mono" panose="00000009000000000000" pitchFamily="49" charset="0"/>
              <a:ea typeface="Roboto Mono" panose="00000009000000000000" pitchFamily="49" charset="0"/>
            </a:endParaRPr>
          </a:p>
        </p:txBody>
      </p:sp>
      <p:sp>
        <p:nvSpPr>
          <p:cNvPr id="34" name="Speech Bubble: Rectangle with Corners Rounded 33">
            <a:extLst>
              <a:ext uri="{FF2B5EF4-FFF2-40B4-BE49-F238E27FC236}">
                <a16:creationId xmlns:a16="http://schemas.microsoft.com/office/drawing/2014/main" id="{8FE355F8-C909-5DB5-3DB9-8EB77C0488A2}"/>
              </a:ext>
            </a:extLst>
          </p:cNvPr>
          <p:cNvSpPr/>
          <p:nvPr/>
        </p:nvSpPr>
        <p:spPr bwMode="auto">
          <a:xfrm>
            <a:off x="9026604" y="4522869"/>
            <a:ext cx="2194560" cy="1244515"/>
          </a:xfrm>
          <a:prstGeom prst="wedgeRoundRectCallout">
            <a:avLst>
              <a:gd name="adj1" fmla="val -33219"/>
              <a:gd name="adj2" fmla="val 57609"/>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Cheetahs are built for speed and have several adaptations that make them the fastest land animal: lean body, long legs, flexible spine, large nostrils and claws that don’t retract.</a:t>
            </a:r>
          </a:p>
        </p:txBody>
      </p:sp>
      <p:grpSp>
        <p:nvGrpSpPr>
          <p:cNvPr id="52" name="Group 51">
            <a:extLst>
              <a:ext uri="{FF2B5EF4-FFF2-40B4-BE49-F238E27FC236}">
                <a16:creationId xmlns:a16="http://schemas.microsoft.com/office/drawing/2014/main" id="{09CE3F37-61D1-BF8D-C144-099FFAE87FE1}"/>
              </a:ext>
              <a:ext uri="{C183D7F6-B498-43B3-948B-1728B52AA6E4}">
                <adec:decorative xmlns:adec="http://schemas.microsoft.com/office/drawing/2017/decorative" val="1"/>
              </a:ext>
            </a:extLst>
          </p:cNvPr>
          <p:cNvGrpSpPr/>
          <p:nvPr/>
        </p:nvGrpSpPr>
        <p:grpSpPr>
          <a:xfrm>
            <a:off x="9026604" y="5939341"/>
            <a:ext cx="2591120" cy="307497"/>
            <a:chOff x="9026604" y="5939341"/>
            <a:chExt cx="2591120" cy="307497"/>
          </a:xfrm>
        </p:grpSpPr>
        <p:sp>
          <p:nvSpPr>
            <p:cNvPr id="35" name="Rectangle: Rounded Corners 34">
              <a:extLst>
                <a:ext uri="{FF2B5EF4-FFF2-40B4-BE49-F238E27FC236}">
                  <a16:creationId xmlns:a16="http://schemas.microsoft.com/office/drawing/2014/main" id="{0CAD23D8-7B1E-19EB-FC56-B7B84872FD28}"/>
                </a:ext>
              </a:extLst>
            </p:cNvPr>
            <p:cNvSpPr/>
            <p:nvPr/>
          </p:nvSpPr>
          <p:spPr bwMode="auto">
            <a:xfrm>
              <a:off x="9026604" y="5939341"/>
              <a:ext cx="2591120" cy="307497"/>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Send outline">
              <a:extLst>
                <a:ext uri="{FF2B5EF4-FFF2-40B4-BE49-F238E27FC236}">
                  <a16:creationId xmlns:a16="http://schemas.microsoft.com/office/drawing/2014/main" id="{1F83B6CD-C78F-9E61-1700-B6B1288C0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42594" y="5978789"/>
              <a:ext cx="228600" cy="228600"/>
            </a:xfrm>
            <a:prstGeom prst="rect">
              <a:avLst/>
            </a:prstGeom>
          </p:spPr>
        </p:pic>
      </p:grpSp>
    </p:spTree>
    <p:extLst>
      <p:ext uri="{BB962C8B-B14F-4D97-AF65-F5344CB8AC3E}">
        <p14:creationId xmlns:p14="http://schemas.microsoft.com/office/powerpoint/2010/main" val="65322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497588" y="3426880"/>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497588" y="4326700"/>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497589" y="2500019"/>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497588" y="5271422"/>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28" name="Picture 4">
            <a:extLst>
              <a:ext uri="{FF2B5EF4-FFF2-40B4-BE49-F238E27FC236}">
                <a16:creationId xmlns:a16="http://schemas.microsoft.com/office/drawing/2014/main" id="{A8415F91-5A99-FEB3-A6A8-9209B8FB9D2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588" y="1320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588264" y="2161476"/>
            <a:ext cx="4127692" cy="1107996"/>
          </a:xfrm>
        </p:spPr>
        <p:txBody>
          <a:bodyPr/>
          <a:lstStyle/>
          <a:p>
            <a:r>
              <a:rPr lang="en-US"/>
              <a:t>Azure </a:t>
            </a:r>
            <a:br>
              <a:rPr lang="en-US"/>
            </a:br>
            <a:r>
              <a:rPr lang="en-US" err="1"/>
              <a:t>OpenAI</a:t>
            </a:r>
            <a:r>
              <a:rPr lang="en-US"/>
              <a:t> Service</a:t>
            </a:r>
          </a:p>
        </p:txBody>
      </p:sp>
      <p:sp>
        <p:nvSpPr>
          <p:cNvPr id="11" name="Rectangle: Rounded Corners 10">
            <a:extLst>
              <a:ext uri="{FF2B5EF4-FFF2-40B4-BE49-F238E27FC236}">
                <a16:creationId xmlns:a16="http://schemas.microsoft.com/office/drawing/2014/main" id="{16C23EBE-99F1-9981-ADF2-F7DEDE1E510B}"/>
              </a:ext>
            </a:extLst>
          </p:cNvPr>
          <p:cNvSpPr/>
          <p:nvPr/>
        </p:nvSpPr>
        <p:spPr bwMode="auto">
          <a:xfrm>
            <a:off x="588264" y="3749482"/>
            <a:ext cx="2252576" cy="511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Rectangle: Rounded Corners 11">
            <a:extLst>
              <a:ext uri="{FF2B5EF4-FFF2-40B4-BE49-F238E27FC236}">
                <a16:creationId xmlns:a16="http://schemas.microsoft.com/office/drawing/2014/main" id="{E8A74CC9-9053-AF16-8CA4-ABF20A1104B9}"/>
              </a:ext>
            </a:extLst>
          </p:cNvPr>
          <p:cNvSpPr/>
          <p:nvPr/>
        </p:nvSpPr>
        <p:spPr bwMode="auto">
          <a:xfrm>
            <a:off x="3043324" y="3749482"/>
            <a:ext cx="2252576" cy="511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4" name="Rectangle: Rounded Corners 13">
            <a:extLst>
              <a:ext uri="{FF2B5EF4-FFF2-40B4-BE49-F238E27FC236}">
                <a16:creationId xmlns:a16="http://schemas.microsoft.com/office/drawing/2014/main" id="{0355BA6A-8C5F-0A3D-E668-B6D3D9426BD5}"/>
              </a:ext>
            </a:extLst>
          </p:cNvPr>
          <p:cNvSpPr/>
          <p:nvPr/>
        </p:nvSpPr>
        <p:spPr bwMode="auto">
          <a:xfrm>
            <a:off x="588264" y="4482474"/>
            <a:ext cx="2252576" cy="511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5" name="Rectangle: Rounded Corners 14">
            <a:extLst>
              <a:ext uri="{FF2B5EF4-FFF2-40B4-BE49-F238E27FC236}">
                <a16:creationId xmlns:a16="http://schemas.microsoft.com/office/drawing/2014/main" id="{CA881851-1F1C-09B9-4237-7A324BA5040B}"/>
              </a:ext>
            </a:extLst>
          </p:cNvPr>
          <p:cNvSpPr/>
          <p:nvPr/>
        </p:nvSpPr>
        <p:spPr bwMode="auto">
          <a:xfrm>
            <a:off x="3043324" y="4482474"/>
            <a:ext cx="2252576" cy="511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err="1">
                <a:ln w="3175">
                  <a:noFill/>
                </a:ln>
                <a:solidFill>
                  <a:prstClr val="white"/>
                </a:solidFill>
                <a:effectLst/>
                <a:uLnTx/>
                <a:uFillTx/>
                <a:latin typeface="Segoe UI Semibold"/>
                <a:ea typeface="+mn-ea"/>
                <a:cs typeface="Segoe UI" pitchFamily="34" charset="0"/>
              </a:rPr>
              <a:t>ChatGPT</a:t>
            </a:r>
            <a:endParaRPr kumimoji="0" lang="en-US" sz="1400" b="0" i="1" u="none" strike="noStrike" kern="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0"/>
              </a:ext>
            </a:extLst>
          </p:cNvPr>
          <p:cNvSpPr txBox="1">
            <a:spLocks/>
          </p:cNvSpPr>
          <p:nvPr/>
        </p:nvSpPr>
        <p:spPr>
          <a:xfrm>
            <a:off x="7299505" y="1250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in your Azure subscription, secured by you, and tied to your datasets and applications</a:t>
            </a:r>
          </a:p>
        </p:txBody>
      </p:sp>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0"/>
              </a:ext>
            </a:extLst>
          </p:cNvPr>
          <p:cNvSpPr txBox="1">
            <a:spLocks/>
          </p:cNvSpPr>
          <p:nvPr/>
        </p:nvSpPr>
        <p:spPr>
          <a:xfrm>
            <a:off x="7299504" y="2456597"/>
            <a:ext cx="4191772"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AI models to unlock new scenarios</a:t>
            </a:r>
          </a:p>
        </p:txBody>
      </p:sp>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0"/>
              </a:ext>
            </a:extLst>
          </p:cNvPr>
          <p:cNvSpPr txBox="1">
            <a:spLocks/>
          </p:cNvSpPr>
          <p:nvPr/>
        </p:nvSpPr>
        <p:spPr>
          <a:xfrm>
            <a:off x="7299504" y="3403730"/>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Custom AI models fine-tuned with your data and hyperparameters</a:t>
            </a:r>
          </a:p>
        </p:txBody>
      </p:sp>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0"/>
              </a:ext>
            </a:extLst>
          </p:cNvPr>
          <p:cNvSpPr txBox="1">
            <a:spLocks/>
          </p:cNvSpPr>
          <p:nvPr/>
        </p:nvSpPr>
        <p:spPr>
          <a:xfrm>
            <a:off x="7299505" y="4306240"/>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mitigate harmful use</a:t>
            </a:r>
          </a:p>
        </p:txBody>
      </p:sp>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0"/>
              </a:ext>
            </a:extLst>
          </p:cNvPr>
          <p:cNvSpPr txBox="1">
            <a:spLocks/>
          </p:cNvSpPr>
          <p:nvPr/>
        </p:nvSpPr>
        <p:spPr>
          <a:xfrm>
            <a:off x="7299505" y="5232548"/>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private networks</a:t>
            </a:r>
          </a:p>
        </p:txBody>
      </p:sp>
    </p:spTree>
    <p:extLst>
      <p:ext uri="{BB962C8B-B14F-4D97-AF65-F5344CB8AC3E}">
        <p14:creationId xmlns:p14="http://schemas.microsoft.com/office/powerpoint/2010/main" val="101870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C3AC565E-3D60-544E-A442-55EDA198FE66}"/>
              </a:ext>
              <a:ext uri="{C183D7F6-B498-43B3-948B-1728B52AA6E4}">
                <adec:decorative xmlns:adec="http://schemas.microsoft.com/office/drawing/2017/decorative" val="1"/>
              </a:ext>
            </a:extLst>
          </p:cNvPr>
          <p:cNvCxnSpPr>
            <a:cxnSpLocks/>
          </p:cNvCxnSpPr>
          <p:nvPr/>
        </p:nvCxnSpPr>
        <p:spPr>
          <a:xfrm flipV="1">
            <a:off x="892022" y="2373841"/>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4506DF4-C0C3-7C45-806C-79FA58796CF9}"/>
              </a:ext>
              <a:ext uri="{C183D7F6-B498-43B3-948B-1728B52AA6E4}">
                <adec:decorative xmlns:adec="http://schemas.microsoft.com/office/drawing/2017/decorative" val="1"/>
              </a:ext>
            </a:extLst>
          </p:cNvPr>
          <p:cNvCxnSpPr>
            <a:cxnSpLocks/>
          </p:cNvCxnSpPr>
          <p:nvPr/>
        </p:nvCxnSpPr>
        <p:spPr>
          <a:xfrm>
            <a:off x="892022" y="5887969"/>
            <a:ext cx="568462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EC0F8D1-8E76-B641-8EE9-D86213B8E67F}"/>
              </a:ext>
              <a:ext uri="{C183D7F6-B498-43B3-948B-1728B52AA6E4}">
                <adec:decorative xmlns:adec="http://schemas.microsoft.com/office/drawing/2017/decorative" val="1"/>
              </a:ext>
            </a:extLst>
          </p:cNvPr>
          <p:cNvGrpSpPr/>
          <p:nvPr/>
        </p:nvGrpSpPr>
        <p:grpSpPr>
          <a:xfrm>
            <a:off x="1053960" y="5274013"/>
            <a:ext cx="2786178" cy="353943"/>
            <a:chOff x="2026441" y="4509309"/>
            <a:chExt cx="2925465" cy="353943"/>
          </a:xfrm>
        </p:grpSpPr>
        <p:sp>
          <p:nvSpPr>
            <p:cNvPr id="35" name="Oval 34">
              <a:extLst>
                <a:ext uri="{FF2B5EF4-FFF2-40B4-BE49-F238E27FC236}">
                  <a16:creationId xmlns:a16="http://schemas.microsoft.com/office/drawing/2014/main" id="{D608614F-86E3-FC42-8597-DD193E330622}"/>
                </a:ext>
              </a:extLst>
            </p:cNvPr>
            <p:cNvSpPr/>
            <p:nvPr/>
          </p:nvSpPr>
          <p:spPr bwMode="auto">
            <a:xfrm>
              <a:off x="2026441" y="4554826"/>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3F43596-A701-764F-BEEE-41B57BF6E3F5}"/>
                </a:ext>
              </a:extLst>
            </p:cNvPr>
            <p:cNvSpPr txBox="1"/>
            <p:nvPr/>
          </p:nvSpPr>
          <p:spPr>
            <a:xfrm>
              <a:off x="2255138" y="4509309"/>
              <a:ext cx="2696768"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Ada</a:t>
              </a:r>
            </a:p>
          </p:txBody>
        </p:sp>
      </p:grpSp>
      <p:grpSp>
        <p:nvGrpSpPr>
          <p:cNvPr id="37" name="Group 36">
            <a:extLst>
              <a:ext uri="{FF2B5EF4-FFF2-40B4-BE49-F238E27FC236}">
                <a16:creationId xmlns:a16="http://schemas.microsoft.com/office/drawing/2014/main" id="{A373D9D4-5138-DC4F-9076-6C1A070C9571}"/>
              </a:ext>
              <a:ext uri="{C183D7F6-B498-43B3-948B-1728B52AA6E4}">
                <adec:decorative xmlns:adec="http://schemas.microsoft.com/office/drawing/2017/decorative" val="1"/>
              </a:ext>
            </a:extLst>
          </p:cNvPr>
          <p:cNvGrpSpPr/>
          <p:nvPr/>
        </p:nvGrpSpPr>
        <p:grpSpPr>
          <a:xfrm>
            <a:off x="3740906" y="3310467"/>
            <a:ext cx="3077577" cy="353943"/>
            <a:chOff x="4703320" y="2264383"/>
            <a:chExt cx="3077577" cy="353943"/>
          </a:xfrm>
        </p:grpSpPr>
        <p:sp>
          <p:nvSpPr>
            <p:cNvPr id="38" name="Oval 37">
              <a:extLst>
                <a:ext uri="{FF2B5EF4-FFF2-40B4-BE49-F238E27FC236}">
                  <a16:creationId xmlns:a16="http://schemas.microsoft.com/office/drawing/2014/main" id="{427D0D72-C795-6147-83C8-777C72905D0A}"/>
                </a:ext>
              </a:extLst>
            </p:cNvPr>
            <p:cNvSpPr/>
            <p:nvPr/>
          </p:nvSpPr>
          <p:spPr bwMode="auto">
            <a:xfrm>
              <a:off x="4703320" y="2309900"/>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72F644FC-2B1E-444A-B6AC-48A73121B3E0}"/>
                </a:ext>
              </a:extLst>
            </p:cNvPr>
            <p:cNvSpPr txBox="1"/>
            <p:nvPr/>
          </p:nvSpPr>
          <p:spPr>
            <a:xfrm>
              <a:off x="4932018" y="2264383"/>
              <a:ext cx="2848879"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Curie</a:t>
              </a:r>
            </a:p>
          </p:txBody>
        </p:sp>
      </p:grpSp>
      <p:grpSp>
        <p:nvGrpSpPr>
          <p:cNvPr id="40" name="Group 39">
            <a:extLst>
              <a:ext uri="{FF2B5EF4-FFF2-40B4-BE49-F238E27FC236}">
                <a16:creationId xmlns:a16="http://schemas.microsoft.com/office/drawing/2014/main" id="{2A66B173-9A97-C848-8ED3-B81062C567F1}"/>
              </a:ext>
              <a:ext uri="{C183D7F6-B498-43B3-948B-1728B52AA6E4}">
                <adec:decorative xmlns:adec="http://schemas.microsoft.com/office/drawing/2017/decorative" val="1"/>
              </a:ext>
            </a:extLst>
          </p:cNvPr>
          <p:cNvGrpSpPr/>
          <p:nvPr/>
        </p:nvGrpSpPr>
        <p:grpSpPr>
          <a:xfrm>
            <a:off x="5044469" y="2328694"/>
            <a:ext cx="2827019" cy="353943"/>
            <a:chOff x="8034464" y="2352284"/>
            <a:chExt cx="2827019" cy="353943"/>
          </a:xfrm>
        </p:grpSpPr>
        <p:sp>
          <p:nvSpPr>
            <p:cNvPr id="41" name="Oval 40">
              <a:extLst>
                <a:ext uri="{FF2B5EF4-FFF2-40B4-BE49-F238E27FC236}">
                  <a16:creationId xmlns:a16="http://schemas.microsoft.com/office/drawing/2014/main" id="{1D91EC34-65B6-B647-BB98-5B871CCF2158}"/>
                </a:ext>
              </a:extLst>
            </p:cNvPr>
            <p:cNvSpPr/>
            <p:nvPr/>
          </p:nvSpPr>
          <p:spPr bwMode="auto">
            <a:xfrm>
              <a:off x="8034464" y="2397801"/>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73C5E75-63B5-0D4C-BBB0-F40B70CA2B29}"/>
                </a:ext>
              </a:extLst>
            </p:cNvPr>
            <p:cNvSpPr txBox="1"/>
            <p:nvPr/>
          </p:nvSpPr>
          <p:spPr>
            <a:xfrm>
              <a:off x="8263172" y="2352284"/>
              <a:ext cx="2598311"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a:t>
              </a:r>
            </a:p>
          </p:txBody>
        </p:sp>
      </p:grpSp>
      <p:grpSp>
        <p:nvGrpSpPr>
          <p:cNvPr id="43" name="Group 42">
            <a:extLst>
              <a:ext uri="{FF2B5EF4-FFF2-40B4-BE49-F238E27FC236}">
                <a16:creationId xmlns:a16="http://schemas.microsoft.com/office/drawing/2014/main" id="{DBEB5608-9EB5-2648-92D7-3C12E269E3A7}"/>
              </a:ext>
              <a:ext uri="{C183D7F6-B498-43B3-948B-1728B52AA6E4}">
                <adec:decorative xmlns:adec="http://schemas.microsoft.com/office/drawing/2017/decorative" val="1"/>
              </a:ext>
            </a:extLst>
          </p:cNvPr>
          <p:cNvGrpSpPr/>
          <p:nvPr/>
        </p:nvGrpSpPr>
        <p:grpSpPr>
          <a:xfrm>
            <a:off x="2397435" y="4292240"/>
            <a:ext cx="3311977" cy="353943"/>
            <a:chOff x="3280891" y="3601328"/>
            <a:chExt cx="2540604" cy="353943"/>
          </a:xfrm>
        </p:grpSpPr>
        <p:sp>
          <p:nvSpPr>
            <p:cNvPr id="51" name="Oval 50">
              <a:extLst>
                <a:ext uri="{FF2B5EF4-FFF2-40B4-BE49-F238E27FC236}">
                  <a16:creationId xmlns:a16="http://schemas.microsoft.com/office/drawing/2014/main" id="{481A7654-B609-BB44-A405-B45F42E2941F}"/>
                </a:ext>
              </a:extLst>
            </p:cNvPr>
            <p:cNvSpPr/>
            <p:nvPr/>
          </p:nvSpPr>
          <p:spPr bwMode="auto">
            <a:xfrm>
              <a:off x="3280891" y="3646885"/>
              <a:ext cx="179804"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9FB27A8F-1910-8743-AA33-2A7F1F2D45FE}"/>
                </a:ext>
              </a:extLst>
            </p:cNvPr>
            <p:cNvSpPr txBox="1"/>
            <p:nvPr/>
          </p:nvSpPr>
          <p:spPr>
            <a:xfrm>
              <a:off x="3460692" y="3601328"/>
              <a:ext cx="236080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Babbage</a:t>
              </a:r>
            </a:p>
          </p:txBody>
        </p:sp>
      </p:grpSp>
      <p:grpSp>
        <p:nvGrpSpPr>
          <p:cNvPr id="55" name="Group 54">
            <a:extLst>
              <a:ext uri="{FF2B5EF4-FFF2-40B4-BE49-F238E27FC236}">
                <a16:creationId xmlns:a16="http://schemas.microsoft.com/office/drawing/2014/main" id="{ED093564-057C-FB4F-8327-A4C17E335D58}"/>
              </a:ext>
              <a:ext uri="{C183D7F6-B498-43B3-948B-1728B52AA6E4}">
                <adec:decorative xmlns:adec="http://schemas.microsoft.com/office/drawing/2017/decorative" val="1"/>
              </a:ext>
            </a:extLst>
          </p:cNvPr>
          <p:cNvGrpSpPr/>
          <p:nvPr/>
        </p:nvGrpSpPr>
        <p:grpSpPr>
          <a:xfrm>
            <a:off x="7621819" y="3310467"/>
            <a:ext cx="2641551" cy="353943"/>
            <a:chOff x="4703320" y="2264383"/>
            <a:chExt cx="2641551" cy="353943"/>
          </a:xfrm>
        </p:grpSpPr>
        <p:sp>
          <p:nvSpPr>
            <p:cNvPr id="57" name="Oval 56">
              <a:extLst>
                <a:ext uri="{FF2B5EF4-FFF2-40B4-BE49-F238E27FC236}">
                  <a16:creationId xmlns:a16="http://schemas.microsoft.com/office/drawing/2014/main" id="{9AE32910-2C12-764A-9ECE-564FC5EF2E99}"/>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561DD9A9-E447-8F44-A175-B4BD414D28EE}"/>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Cushman-codex</a:t>
              </a:r>
            </a:p>
          </p:txBody>
        </p:sp>
      </p:grpSp>
      <p:grpSp>
        <p:nvGrpSpPr>
          <p:cNvPr id="61" name="Group 60">
            <a:extLst>
              <a:ext uri="{FF2B5EF4-FFF2-40B4-BE49-F238E27FC236}">
                <a16:creationId xmlns:a16="http://schemas.microsoft.com/office/drawing/2014/main" id="{F310F11C-CC9C-2744-8FFD-7337822D779B}"/>
              </a:ext>
              <a:ext uri="{C183D7F6-B498-43B3-948B-1728B52AA6E4}">
                <adec:decorative xmlns:adec="http://schemas.microsoft.com/office/drawing/2017/decorative" val="1"/>
              </a:ext>
            </a:extLst>
          </p:cNvPr>
          <p:cNvGrpSpPr/>
          <p:nvPr/>
        </p:nvGrpSpPr>
        <p:grpSpPr>
          <a:xfrm>
            <a:off x="9382237" y="2328694"/>
            <a:ext cx="2641563" cy="353943"/>
            <a:chOff x="8034464" y="2352654"/>
            <a:chExt cx="2641563" cy="353943"/>
          </a:xfrm>
        </p:grpSpPr>
        <p:sp>
          <p:nvSpPr>
            <p:cNvPr id="62" name="Oval 61">
              <a:extLst>
                <a:ext uri="{FF2B5EF4-FFF2-40B4-BE49-F238E27FC236}">
                  <a16:creationId xmlns:a16="http://schemas.microsoft.com/office/drawing/2014/main" id="{CF523DE3-BE35-D44B-AB45-33DBBC4086EC}"/>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64CC62B5-C06D-574C-9F43-A703A4D4331E}"/>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Davinci-codex</a:t>
              </a:r>
            </a:p>
          </p:txBody>
        </p:sp>
      </p:grpSp>
      <p:cxnSp>
        <p:nvCxnSpPr>
          <p:cNvPr id="28" name="Straight Arrow Connector 27">
            <a:extLst>
              <a:ext uri="{FF2B5EF4-FFF2-40B4-BE49-F238E27FC236}">
                <a16:creationId xmlns:a16="http://schemas.microsoft.com/office/drawing/2014/main" id="{9722D5E7-607B-7044-8211-16A321EA35CE}"/>
              </a:ext>
              <a:ext uri="{C183D7F6-B498-43B3-948B-1728B52AA6E4}">
                <adec:decorative xmlns:adec="http://schemas.microsoft.com/office/drawing/2017/decorative" val="1"/>
              </a:ext>
            </a:extLst>
          </p:cNvPr>
          <p:cNvCxnSpPr>
            <a:cxnSpLocks/>
          </p:cNvCxnSpPr>
          <p:nvPr/>
        </p:nvCxnSpPr>
        <p:spPr>
          <a:xfrm flipV="1">
            <a:off x="7082744" y="5880968"/>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A2DDE9-4696-1851-6AF1-B4A3D4801E3E}"/>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Family of Models</a:t>
            </a:r>
          </a:p>
        </p:txBody>
      </p:sp>
      <p:sp>
        <p:nvSpPr>
          <p:cNvPr id="6" name="Rectangle 5" descr="gpt-3 models">
            <a:extLst>
              <a:ext uri="{FF2B5EF4-FFF2-40B4-BE49-F238E27FC236}">
                <a16:creationId xmlns:a16="http://schemas.microsoft.com/office/drawing/2014/main" id="{B430EDA9-D182-E5CC-8A2D-30E884A0B71C}"/>
              </a:ext>
            </a:extLst>
          </p:cNvPr>
          <p:cNvSpPr/>
          <p:nvPr/>
        </p:nvSpPr>
        <p:spPr>
          <a:xfrm>
            <a:off x="2525244" y="1618137"/>
            <a:ext cx="2154936"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sz="2000" spc="-50">
                <a:ln w="3175">
                  <a:noFill/>
                </a:ln>
                <a:solidFill>
                  <a:prstClr val="white"/>
                </a:solidFill>
                <a:latin typeface="Segoe UI Semibold"/>
                <a:cs typeface="Segoe UI" pitchFamily="34" charset="0"/>
              </a:rPr>
              <a:t>GPT-3 models</a:t>
            </a:r>
          </a:p>
        </p:txBody>
      </p:sp>
      <p:sp>
        <p:nvSpPr>
          <p:cNvPr id="47" name="Rectangle 46" descr="Codex models">
            <a:extLst>
              <a:ext uri="{FF2B5EF4-FFF2-40B4-BE49-F238E27FC236}">
                <a16:creationId xmlns:a16="http://schemas.microsoft.com/office/drawing/2014/main" id="{21336766-1E94-8F31-5F2C-E00F51F157D4}"/>
              </a:ext>
            </a:extLst>
          </p:cNvPr>
          <p:cNvSpPr/>
          <p:nvPr/>
        </p:nvSpPr>
        <p:spPr>
          <a:xfrm>
            <a:off x="8267295" y="1618137"/>
            <a:ext cx="2154936" cy="369332"/>
          </a:xfrm>
          <a:prstGeom prst="rect">
            <a:avLst/>
          </a:prstGeom>
          <a:solidFill>
            <a:srgbClr val="785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sz="2000" spc="-50">
                <a:ln w="3175">
                  <a:noFill/>
                </a:ln>
                <a:solidFill>
                  <a:prstClr val="white"/>
                </a:solidFill>
                <a:latin typeface="Segoe UI Semibold"/>
                <a:cs typeface="Segoe UI" pitchFamily="34" charset="0"/>
              </a:rPr>
              <a:t>Codex models</a:t>
            </a:r>
          </a:p>
        </p:txBody>
      </p:sp>
      <p:sp>
        <p:nvSpPr>
          <p:cNvPr id="32" name="TextBox 31">
            <a:extLst>
              <a:ext uri="{FF2B5EF4-FFF2-40B4-BE49-F238E27FC236}">
                <a16:creationId xmlns:a16="http://schemas.microsoft.com/office/drawing/2014/main" id="{9E7A4F4A-DF72-194A-A874-5AF5295A325A}"/>
              </a:ext>
            </a:extLst>
          </p:cNvPr>
          <p:cNvSpPr txBox="1"/>
          <p:nvPr/>
        </p:nvSpPr>
        <p:spPr>
          <a:xfrm rot="16200000">
            <a:off x="-193430" y="4007795"/>
            <a:ext cx="1727808"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Inferencing time</a:t>
            </a:r>
          </a:p>
        </p:txBody>
      </p:sp>
      <p:sp>
        <p:nvSpPr>
          <p:cNvPr id="33" name="TextBox 32">
            <a:extLst>
              <a:ext uri="{FF2B5EF4-FFF2-40B4-BE49-F238E27FC236}">
                <a16:creationId xmlns:a16="http://schemas.microsoft.com/office/drawing/2014/main" id="{40478F73-687A-EF4F-BB16-AB0851F8954E}"/>
              </a:ext>
            </a:extLst>
          </p:cNvPr>
          <p:cNvSpPr txBox="1"/>
          <p:nvPr/>
        </p:nvSpPr>
        <p:spPr>
          <a:xfrm>
            <a:off x="2576044"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sp>
        <p:nvSpPr>
          <p:cNvPr id="45" name="TextBox 44">
            <a:extLst>
              <a:ext uri="{FF2B5EF4-FFF2-40B4-BE49-F238E27FC236}">
                <a16:creationId xmlns:a16="http://schemas.microsoft.com/office/drawing/2014/main" id="{73BBD5AD-FA06-4427-B144-950F5AA6821E}"/>
              </a:ext>
            </a:extLst>
          </p:cNvPr>
          <p:cNvSpPr txBox="1"/>
          <p:nvPr/>
        </p:nvSpPr>
        <p:spPr>
          <a:xfrm>
            <a:off x="8187898"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spTree>
    <p:extLst>
      <p:ext uri="{BB962C8B-B14F-4D97-AF65-F5344CB8AC3E}">
        <p14:creationId xmlns:p14="http://schemas.microsoft.com/office/powerpoint/2010/main" val="166392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100000" fill="hold" grpId="1" nodeType="withEffect">
                                  <p:stCondLst>
                                    <p:cond delay="0"/>
                                  </p:stCondLst>
                                  <p:childTnLst>
                                    <p:animMotion origin="layout" path="M 2.08333E-6 -4.81481E-6 L 2.08333E-6 0.01806 " pathEditMode="relative" rAng="0" ptsTypes="AA">
                                      <p:cBhvr>
                                        <p:cTn id="15" dur="500" spd="-100000" fill="hold"/>
                                        <p:tgtEl>
                                          <p:spTgt spid="32"/>
                                        </p:tgtEl>
                                        <p:attrNameLst>
                                          <p:attrName>ppt_x</p:attrName>
                                          <p:attrName>ppt_y</p:attrName>
                                        </p:attrNameLst>
                                      </p:cBhvr>
                                      <p:rCtr x="0" y="903"/>
                                    </p:animMotion>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63" presetClass="path" presetSubtype="0" decel="100000" fill="hold" grpId="1" nodeType="withEffect">
                                  <p:stCondLst>
                                    <p:cond delay="0"/>
                                  </p:stCondLst>
                                  <p:childTnLst>
                                    <p:animMotion origin="layout" path="M -0.00951 4.81481E-6 L 6.25E-7 4.81481E-6 " pathEditMode="relative" rAng="0" ptsTypes="AA">
                                      <p:cBhvr>
                                        <p:cTn id="20" dur="500" fill="hold"/>
                                        <p:tgtEl>
                                          <p:spTgt spid="33"/>
                                        </p:tgtEl>
                                        <p:attrNameLst>
                                          <p:attrName>ppt_x</p:attrName>
                                          <p:attrName>ppt_y</p:attrName>
                                        </p:attrNameLst>
                                      </p:cBhvr>
                                      <p:rCtr x="469" y="0"/>
                                    </p:animMotion>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42" presetClass="path" presetSubtype="0" decel="100000" fill="hold" nodeType="withEffect">
                                  <p:stCondLst>
                                    <p:cond delay="0"/>
                                  </p:stCondLst>
                                  <p:childTnLst>
                                    <p:animMotion origin="layout" path="M -1.04167E-6 4.07407E-6 L -1.04167E-6 0.01805 " pathEditMode="relative" rAng="0" ptsTypes="AA">
                                      <p:cBhvr>
                                        <p:cTn id="26" dur="500" spd="-100000" fill="hold"/>
                                        <p:tgtEl>
                                          <p:spTgt spid="34"/>
                                        </p:tgtEl>
                                        <p:attrNameLst>
                                          <p:attrName>ppt_x</p:attrName>
                                          <p:attrName>ppt_y</p:attrName>
                                        </p:attrNameLst>
                                      </p:cBhvr>
                                      <p:rCtr x="0" y="903"/>
                                    </p:animMotion>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42" presetClass="path" presetSubtype="0" decel="100000" fill="hold" nodeType="withEffect">
                                  <p:stCondLst>
                                    <p:cond delay="0"/>
                                  </p:stCondLst>
                                  <p:childTnLst>
                                    <p:animMotion origin="layout" path="M -1.875E-6 -3.7037E-7 L -1.875E-6 0.01806 " pathEditMode="relative" rAng="0" ptsTypes="AA">
                                      <p:cBhvr>
                                        <p:cTn id="31" dur="500" spd="-100000" fill="hold"/>
                                        <p:tgtEl>
                                          <p:spTgt spid="43"/>
                                        </p:tgtEl>
                                        <p:attrNameLst>
                                          <p:attrName>ppt_x</p:attrName>
                                          <p:attrName>ppt_y</p:attrName>
                                        </p:attrNameLst>
                                      </p:cBhvr>
                                      <p:rCtr x="0" y="903"/>
                                    </p:animMotion>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42" presetClass="path" presetSubtype="0" decel="100000" fill="hold" nodeType="withEffect">
                                  <p:stCondLst>
                                    <p:cond delay="0"/>
                                  </p:stCondLst>
                                  <p:childTnLst>
                                    <p:animMotion origin="layout" path="M -2.70833E-6 -3.33333E-6 L -2.70833E-6 0.01806 " pathEditMode="relative" rAng="0" ptsTypes="AA">
                                      <p:cBhvr>
                                        <p:cTn id="36" dur="500" spd="-100000" fill="hold"/>
                                        <p:tgtEl>
                                          <p:spTgt spid="37"/>
                                        </p:tgtEl>
                                        <p:attrNameLst>
                                          <p:attrName>ppt_x</p:attrName>
                                          <p:attrName>ppt_y</p:attrName>
                                        </p:attrNameLst>
                                      </p:cBhvr>
                                      <p:rCtr x="0" y="903"/>
                                    </p:animMotion>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42" presetClass="path" presetSubtype="0" decel="100000" fill="hold" nodeType="withEffect">
                                  <p:stCondLst>
                                    <p:cond delay="0"/>
                                  </p:stCondLst>
                                  <p:childTnLst>
                                    <p:animMotion origin="layout" path="M 2.5E-6 2.22222E-6 L 2.5E-6 0.01805 " pathEditMode="relative" rAng="0" ptsTypes="AA">
                                      <p:cBhvr>
                                        <p:cTn id="41" dur="500" spd="-100000" fill="hold"/>
                                        <p:tgtEl>
                                          <p:spTgt spid="40"/>
                                        </p:tgtEl>
                                        <p:attrNameLst>
                                          <p:attrName>ppt_x</p:attrName>
                                          <p:attrName>ppt_y</p:attrName>
                                        </p:attrNameLst>
                                      </p:cBhvr>
                                      <p:rCtr x="0" y="903"/>
                                    </p:animMotion>
                                  </p:childTnLst>
                                </p:cTn>
                              </p:par>
                              <p:par>
                                <p:cTn id="42" presetID="10" presetClass="entr" presetSubtype="0" fill="hold" nodeType="withEffect">
                                  <p:stCondLst>
                                    <p:cond delay="10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42" presetClass="path" presetSubtype="0" decel="100000" fill="hold" nodeType="withEffect">
                                  <p:stCondLst>
                                    <p:cond delay="100"/>
                                  </p:stCondLst>
                                  <p:childTnLst>
                                    <p:animMotion origin="layout" path="M -4.58333E-6 2.22222E-6 L -4.58333E-6 0.01805 " pathEditMode="relative" rAng="0" ptsTypes="AA">
                                      <p:cBhvr>
                                        <p:cTn id="46" dur="500" spd="-100000" fill="hold"/>
                                        <p:tgtEl>
                                          <p:spTgt spid="61"/>
                                        </p:tgtEl>
                                        <p:attrNameLst>
                                          <p:attrName>ppt_x</p:attrName>
                                          <p:attrName>ppt_y</p:attrName>
                                        </p:attrNameLst>
                                      </p:cBhvr>
                                      <p:rCtr x="0" y="903"/>
                                    </p:animMotion>
                                  </p:childTnLst>
                                </p:cTn>
                              </p:par>
                              <p:par>
                                <p:cTn id="47" presetID="10" presetClass="entr" presetSubtype="0" fill="hold" nodeType="withEffect">
                                  <p:stCondLst>
                                    <p:cond delay="10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42" presetClass="path" presetSubtype="0" decel="100000" fill="hold" nodeType="withEffect">
                                  <p:stCondLst>
                                    <p:cond delay="100"/>
                                  </p:stCondLst>
                                  <p:childTnLst>
                                    <p:animMotion origin="layout" path="M -3.54167E-6 -3.33333E-6 L -3.54167E-6 0.01806 " pathEditMode="relative" rAng="0" ptsTypes="AA">
                                      <p:cBhvr>
                                        <p:cTn id="51" dur="500" spd="-100000" fill="hold"/>
                                        <p:tgtEl>
                                          <p:spTgt spid="55"/>
                                        </p:tgtEl>
                                        <p:attrNameLst>
                                          <p:attrName>ppt_x</p:attrName>
                                          <p:attrName>ppt_y</p:attrName>
                                        </p:attrNameLst>
                                      </p:cBhvr>
                                      <p:rCtr x="0" y="903"/>
                                    </p:animMotion>
                                  </p:childTnLst>
                                </p:cTn>
                              </p:par>
                              <p:par>
                                <p:cTn id="52" presetID="22" presetClass="entr" presetSubtype="8"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63" presetClass="path" presetSubtype="0" decel="100000" fill="hold" grpId="1" nodeType="withEffect">
                                  <p:stCondLst>
                                    <p:cond delay="0"/>
                                  </p:stCondLst>
                                  <p:childTnLst>
                                    <p:animMotion origin="layout" path="M -0.00951 4.81481E-6 L 4.16667E-6 4.81481E-6 " pathEditMode="relative" rAng="0" ptsTypes="AA">
                                      <p:cBhvr>
                                        <p:cTn id="59" dur="500" fill="hold"/>
                                        <p:tgtEl>
                                          <p:spTgt spid="45"/>
                                        </p:tgtEl>
                                        <p:attrNameLst>
                                          <p:attrName>ppt_x</p:attrName>
                                          <p:attrName>ppt_y</p:attrName>
                                        </p:attrNameLst>
                                      </p:cBhvr>
                                      <p:rCtr x="469" y="0"/>
                                    </p:animMotion>
                                  </p:childTnLst>
                                </p:cTn>
                              </p:par>
                              <p:par>
                                <p:cTn id="60" presetID="10"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32" grpId="0"/>
      <p:bldP spid="32" grpId="1"/>
      <p:bldP spid="33" grpId="0"/>
      <p:bldP spid="33" grpId="1"/>
      <p:bldP spid="45" grpId="0"/>
      <p:bldP spid="4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1090765" cy="3770263"/>
          </a:xfrm>
        </p:spPr>
        <p:txBody>
          <a:bodyPr wrap="square"/>
          <a:lstStyle/>
          <a:p>
            <a:r>
              <a:rPr lang="en-US"/>
              <a:t>Davinci</a:t>
            </a:r>
            <a:br>
              <a:rPr lang="en-US"/>
            </a:br>
            <a:br>
              <a:rPr lang="en-US"/>
            </a:br>
            <a:br>
              <a:rPr lang="en-US"/>
            </a:br>
            <a:endParaRPr lang="en-US"/>
          </a:p>
          <a:p>
            <a:r>
              <a:rPr lang="en-US"/>
              <a:t>Curie</a:t>
            </a:r>
            <a:br>
              <a:rPr lang="en-US"/>
            </a:br>
            <a:br>
              <a:rPr lang="en-US"/>
            </a:br>
            <a:endParaRPr lang="en-US"/>
          </a:p>
          <a:p>
            <a:r>
              <a:rPr lang="en-US"/>
              <a:t>Babbage</a:t>
            </a:r>
            <a:br>
              <a:rPr lang="en-US"/>
            </a:br>
            <a:endParaRPr lang="en-US"/>
          </a:p>
          <a:p>
            <a:r>
              <a:rPr lang="en-US"/>
              <a:t>Ada</a:t>
            </a:r>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3628696" y="2017713"/>
            <a:ext cx="4427483" cy="4385816"/>
          </a:xfrm>
        </p:spPr>
        <p:txBody>
          <a:bodyPr/>
          <a:lstStyle/>
          <a:p>
            <a:r>
              <a:rPr lang="en-US" b="1"/>
              <a:t>Most capable</a:t>
            </a:r>
            <a:r>
              <a:rPr lang="en-US"/>
              <a:t> GPT-3 model. Can do any task the other models can do, often with </a:t>
            </a:r>
            <a:r>
              <a:rPr lang="en-US" i="1"/>
              <a:t>higher quality</a:t>
            </a:r>
            <a:r>
              <a:rPr lang="en-US"/>
              <a:t>, </a:t>
            </a:r>
            <a:r>
              <a:rPr lang="en-US" i="1"/>
              <a:t>longer output</a:t>
            </a:r>
            <a:r>
              <a:rPr lang="en-US"/>
              <a:t> and </a:t>
            </a:r>
            <a:r>
              <a:rPr lang="en-US" i="1"/>
              <a:t>better instruction-following</a:t>
            </a:r>
            <a:r>
              <a:rPr lang="en-US"/>
              <a:t>.</a:t>
            </a:r>
          </a:p>
          <a:p>
            <a:r>
              <a:rPr lang="en-US" b="1"/>
              <a:t>Very capable</a:t>
            </a:r>
            <a:r>
              <a:rPr lang="en-US"/>
              <a:t>, but </a:t>
            </a:r>
            <a:r>
              <a:rPr lang="en-US" i="1"/>
              <a:t>faster</a:t>
            </a:r>
            <a:r>
              <a:rPr lang="en-US"/>
              <a:t> and </a:t>
            </a:r>
            <a:r>
              <a:rPr lang="en-US" i="1"/>
              <a:t>lower cost</a:t>
            </a:r>
            <a:r>
              <a:rPr lang="en-US"/>
              <a:t> than Davinci.</a:t>
            </a:r>
            <a:br>
              <a:rPr lang="en-US"/>
            </a:br>
            <a:endParaRPr lang="en-US"/>
          </a:p>
          <a:p>
            <a:r>
              <a:rPr lang="en-US" b="1"/>
              <a:t>Capable</a:t>
            </a:r>
            <a:r>
              <a:rPr lang="en-US"/>
              <a:t> of straightforward tasks, </a:t>
            </a:r>
            <a:r>
              <a:rPr lang="en-US" i="1"/>
              <a:t>very fast</a:t>
            </a:r>
            <a:r>
              <a:rPr lang="en-US"/>
              <a:t>, and </a:t>
            </a:r>
            <a:r>
              <a:rPr lang="en-US" i="1"/>
              <a:t>lower cost</a:t>
            </a:r>
            <a:r>
              <a:rPr lang="en-US"/>
              <a:t>.</a:t>
            </a:r>
          </a:p>
          <a:p>
            <a:r>
              <a:rPr lang="en-US" b="1"/>
              <a:t>Capable</a:t>
            </a:r>
            <a:r>
              <a:rPr lang="en-US"/>
              <a:t> of very simple tasks, usually the </a:t>
            </a:r>
            <a:r>
              <a:rPr lang="en-US" i="1"/>
              <a:t>fastest</a:t>
            </a:r>
            <a:r>
              <a:rPr lang="en-US"/>
              <a:t> model in the GPT-3 series, and </a:t>
            </a:r>
            <a:r>
              <a:rPr lang="en-US" u="sng"/>
              <a:t>lowest cost</a:t>
            </a:r>
            <a:r>
              <a:rPr lang="en-US"/>
              <a:t>.</a:t>
            </a:r>
          </a:p>
        </p:txBody>
      </p:sp>
      <p:sp>
        <p:nvSpPr>
          <p:cNvPr id="12" name="Text Placeholder 4">
            <a:extLst>
              <a:ext uri="{FF2B5EF4-FFF2-40B4-BE49-F238E27FC236}">
                <a16:creationId xmlns:a16="http://schemas.microsoft.com/office/drawing/2014/main" id="{FF387D44-1D52-6654-7955-6FE95186DDD8}"/>
              </a:ext>
            </a:extLst>
          </p:cNvPr>
          <p:cNvSpPr txBox="1">
            <a:spLocks/>
          </p:cNvSpPr>
          <p:nvPr/>
        </p:nvSpPr>
        <p:spPr>
          <a:xfrm>
            <a:off x="8285935" y="2017713"/>
            <a:ext cx="3317801" cy="43858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Complex intent, cause and effect, summarization for audience</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Language translation, complex classification, text sentiment, summarization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Moderate classification, semantic search classification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Parsing text, simple classification, address correction, keywords</a:t>
            </a:r>
            <a:endParaRPr kumimoji="0" lang="en-US" sz="20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 name="Text Placeholder 3">
            <a:extLst>
              <a:ext uri="{FF2B5EF4-FFF2-40B4-BE49-F238E27FC236}">
                <a16:creationId xmlns:a16="http://schemas.microsoft.com/office/drawing/2014/main" id="{DA46F8B1-69EC-00C7-12C0-26D1481E92C7}"/>
              </a:ext>
            </a:extLst>
          </p:cNvPr>
          <p:cNvSpPr txBox="1">
            <a:spLocks/>
          </p:cNvSpPr>
          <p:nvPr/>
        </p:nvSpPr>
        <p:spPr>
          <a:xfrm>
            <a:off x="1908784" y="2017713"/>
            <a:ext cx="1490156" cy="37702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4,096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p>
        </p:txBody>
      </p:sp>
      <p:sp>
        <p:nvSpPr>
          <p:cNvPr id="16" name="Text Placeholder 2">
            <a:extLst>
              <a:ext uri="{FF2B5EF4-FFF2-40B4-BE49-F238E27FC236}">
                <a16:creationId xmlns:a16="http://schemas.microsoft.com/office/drawing/2014/main" id="{69E9C10D-4A2A-E3D3-6A88-9E939E379004}"/>
              </a:ext>
            </a:extLst>
          </p:cNvPr>
          <p:cNvSpPr txBox="1">
            <a:spLocks/>
          </p:cNvSpPr>
          <p:nvPr/>
        </p:nvSpPr>
        <p:spPr>
          <a:xfrm>
            <a:off x="1904264" y="1302868"/>
            <a:ext cx="1877567"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UI"/>
              </a:rPr>
              <a:t>Max # Tokens per Request</a:t>
            </a:r>
            <a:endParaRPr kumimoji="0" lang="en-US" sz="18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3628696" y="1436688"/>
            <a:ext cx="572025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 performance, cost</a:t>
            </a:r>
          </a:p>
        </p:txBody>
      </p:sp>
      <p:sp>
        <p:nvSpPr>
          <p:cNvPr id="20" name="Text Placeholder 2">
            <a:extLst>
              <a:ext uri="{FF2B5EF4-FFF2-40B4-BE49-F238E27FC236}">
                <a16:creationId xmlns:a16="http://schemas.microsoft.com/office/drawing/2014/main" id="{45F952BA-93C7-A11D-0673-E76B293AF8AB}"/>
              </a:ext>
            </a:extLst>
          </p:cNvPr>
          <p:cNvSpPr txBox="1">
            <a:spLocks/>
          </p:cNvSpPr>
          <p:nvPr/>
        </p:nvSpPr>
        <p:spPr>
          <a:xfrm>
            <a:off x="8285934" y="1436688"/>
            <a:ext cx="3317801"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Use cases</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476881"/>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335577"/>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GPT-3 Family of Models</a:t>
            </a: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351817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A0B6F0F9-6AF9-93B1-A15D-33023E675D38}"/>
              </a:ext>
            </a:extLst>
          </p:cNvPr>
          <p:cNvSpPr>
            <a:spLocks noGrp="1"/>
          </p:cNvSpPr>
          <p:nvPr>
            <p:ph type="title"/>
          </p:nvPr>
        </p:nvSpPr>
        <p:spPr>
          <a:xfrm>
            <a:off x="588263" y="457200"/>
            <a:ext cx="11018520" cy="830997"/>
          </a:xfrm>
        </p:spPr>
        <p:txBody>
          <a:bodyPr/>
          <a:lstStyle/>
          <a:p>
            <a:r>
              <a:rPr lang="en-US"/>
              <a:t>Naming Convention</a:t>
            </a:r>
            <a:br>
              <a:rPr lang="en-US"/>
            </a:br>
            <a:r>
              <a:rPr lang="en-US" sz="1800" spc="0">
                <a:solidFill>
                  <a:schemeClr val="accent1"/>
                </a:solidFill>
              </a:rPr>
              <a:t>Azure </a:t>
            </a:r>
            <a:r>
              <a:rPr lang="en-US" sz="1800" spc="0" err="1">
                <a:solidFill>
                  <a:schemeClr val="accent1"/>
                </a:solidFill>
              </a:rPr>
              <a:t>OpenAI's</a:t>
            </a:r>
            <a:r>
              <a:rPr lang="en-US" sz="1800" spc="0">
                <a:solidFill>
                  <a:schemeClr val="accent1"/>
                </a:solidFill>
              </a:rPr>
              <a:t> model names typically correspond to the following standard naming convention:</a:t>
            </a:r>
            <a:endParaRPr lang="en-US" spc="0">
              <a:solidFill>
                <a:schemeClr val="accent1"/>
              </a:solidFill>
            </a:endParaRPr>
          </a:p>
        </p:txBody>
      </p:sp>
      <p:sp>
        <p:nvSpPr>
          <p:cNvPr id="9" name="Rectangle 5">
            <a:extLst>
              <a:ext uri="{FF2B5EF4-FFF2-40B4-BE49-F238E27FC236}">
                <a16:creationId xmlns:a16="http://schemas.microsoft.com/office/drawing/2014/main" id="{CF0F03C6-EC9D-8664-BC42-3AB61473E317}"/>
              </a:ext>
            </a:extLst>
          </p:cNvPr>
          <p:cNvSpPr>
            <a:spLocks noChangeArrowheads="1"/>
          </p:cNvSpPr>
          <p:nvPr/>
        </p:nvSpPr>
        <p:spPr bwMode="auto">
          <a:xfrm>
            <a:off x="3095990" y="1660438"/>
            <a:ext cx="6000020" cy="400110"/>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uLnTx/>
                <a:uFillTx/>
                <a:latin typeface="+mn-lt"/>
                <a:ea typeface="+mn-ea"/>
                <a:cs typeface="Segoe UI" panose="020B0502040204020203" pitchFamily="34" charset="0"/>
              </a:rPr>
              <a:t>{family}  -  {capability}   [-{input-type}]  -  {identifier}</a:t>
            </a:r>
            <a:endParaRPr kumimoji="0" lang="en-US" altLang="en-US" sz="4800" b="0" i="0" u="none" strike="noStrike" kern="1200" cap="none" spc="0" normalizeH="0" baseline="0" noProof="0">
              <a:ln>
                <a:noFill/>
              </a:ln>
              <a:solidFill>
                <a:prstClr val="white"/>
              </a:solidFill>
              <a:effectLst/>
              <a:uLnTx/>
              <a:uFillTx/>
              <a:latin typeface="+mn-lt"/>
              <a:ea typeface="+mn-ea"/>
              <a:cs typeface="+mn-cs"/>
            </a:endParaRPr>
          </a:p>
        </p:txBody>
      </p:sp>
      <p:graphicFrame>
        <p:nvGraphicFramePr>
          <p:cNvPr id="7" name="Table 3">
            <a:extLst>
              <a:ext uri="{FF2B5EF4-FFF2-40B4-BE49-F238E27FC236}">
                <a16:creationId xmlns:a16="http://schemas.microsoft.com/office/drawing/2014/main" id="{C32714CC-3D95-ACC8-FCF3-2CF456B6D29D}"/>
              </a:ext>
            </a:extLst>
          </p:cNvPr>
          <p:cNvGraphicFramePr>
            <a:graphicFrameLocks noGrp="1"/>
          </p:cNvGraphicFramePr>
          <p:nvPr>
            <p:extLst>
              <p:ext uri="{D42A27DB-BD31-4B8C-83A1-F6EECF244321}">
                <p14:modId xmlns:p14="http://schemas.microsoft.com/office/powerpoint/2010/main" val="2102905976"/>
              </p:ext>
            </p:extLst>
          </p:nvPr>
        </p:nvGraphicFramePr>
        <p:xfrm>
          <a:off x="588263" y="2223205"/>
          <a:ext cx="11018520" cy="2574246"/>
        </p:xfrm>
        <a:graphic>
          <a:graphicData uri="http://schemas.openxmlformats.org/drawingml/2006/table">
            <a:tbl>
              <a:tblPr firstRow="1" bandRow="1">
                <a:tableStyleId>{073A0DAA-6AF3-43AB-8588-CEC1D06C72B9}</a:tableStyleId>
              </a:tblPr>
              <a:tblGrid>
                <a:gridCol w="1758569">
                  <a:extLst>
                    <a:ext uri="{9D8B030D-6E8A-4147-A177-3AD203B41FA5}">
                      <a16:colId xmlns:a16="http://schemas.microsoft.com/office/drawing/2014/main" val="4065853324"/>
                    </a:ext>
                  </a:extLst>
                </a:gridCol>
                <a:gridCol w="9259951">
                  <a:extLst>
                    <a:ext uri="{9D8B030D-6E8A-4147-A177-3AD203B41FA5}">
                      <a16:colId xmlns:a16="http://schemas.microsoft.com/office/drawing/2014/main" val="3944524561"/>
                    </a:ext>
                  </a:extLst>
                </a:gridCol>
              </a:tblGrid>
              <a:tr h="458428">
                <a:tc>
                  <a:txBody>
                    <a:bodyPr/>
                    <a:lstStyle/>
                    <a:p>
                      <a:pPr algn="l" fontAlgn="t"/>
                      <a:r>
                        <a:rPr lang="en-US" sz="2000" b="0">
                          <a:effectLst/>
                          <a:latin typeface="+mj-lt"/>
                        </a:rPr>
                        <a:t>Element</a:t>
                      </a:r>
                    </a:p>
                  </a:txBody>
                  <a:tcPr/>
                </a:tc>
                <a:tc>
                  <a:txBody>
                    <a:bodyPr/>
                    <a:lstStyle/>
                    <a:p>
                      <a:pPr algn="l" fontAlgn="t"/>
                      <a:r>
                        <a:rPr lang="en-US" sz="2000" b="0">
                          <a:effectLst/>
                          <a:latin typeface="+mj-lt"/>
                        </a:rPr>
                        <a:t>Description</a:t>
                      </a:r>
                    </a:p>
                  </a:txBody>
                  <a:tcPr/>
                </a:tc>
                <a:extLst>
                  <a:ext uri="{0D108BD9-81ED-4DB2-BD59-A6C34878D82A}">
                    <a16:rowId xmlns:a16="http://schemas.microsoft.com/office/drawing/2014/main" val="2064836917"/>
                  </a:ext>
                </a:extLst>
              </a:tr>
              <a:tr h="387900">
                <a:tc>
                  <a:txBody>
                    <a:bodyPr/>
                    <a:lstStyle/>
                    <a:p>
                      <a:pPr algn="l" fontAlgn="t"/>
                      <a:r>
                        <a:rPr lang="en-US" sz="1600">
                          <a:effectLst/>
                        </a:rPr>
                        <a:t>{family}</a:t>
                      </a:r>
                    </a:p>
                  </a:txBody>
                  <a:tcPr/>
                </a:tc>
                <a:tc>
                  <a:txBody>
                    <a:bodyPr/>
                    <a:lstStyle/>
                    <a:p>
                      <a:pPr algn="l" fontAlgn="t"/>
                      <a:r>
                        <a:rPr lang="en-US" sz="1600">
                          <a:solidFill>
                            <a:schemeClr val="bg1"/>
                          </a:solidFill>
                          <a:effectLst/>
                        </a:rPr>
                        <a:t>The model family of the model. For example, </a:t>
                      </a:r>
                      <a:r>
                        <a:rPr lang="en-US" sz="1600" u="none" strike="noStrike">
                          <a:solidFill>
                            <a:schemeClr val="bg1"/>
                          </a:solidFill>
                          <a:effectLst/>
                          <a:hlinkClick r:id="rId3">
                            <a:extLst>
                              <a:ext uri="{A12FA001-AC4F-418D-AE19-62706E023703}">
                                <ahyp:hlinkClr xmlns:ahyp="http://schemas.microsoft.com/office/drawing/2018/hyperlinkcolor" val="tx"/>
                              </a:ext>
                            </a:extLst>
                          </a:hlinkClick>
                        </a:rPr>
                        <a:t>GPT-3 models</a:t>
                      </a:r>
                      <a:r>
                        <a:rPr lang="en-US" sz="1600">
                          <a:solidFill>
                            <a:schemeClr val="bg1"/>
                          </a:solidFill>
                          <a:effectLst/>
                        </a:rPr>
                        <a:t> uses text, while </a:t>
                      </a:r>
                      <a:r>
                        <a:rPr lang="en-US" sz="1600" u="none" strike="noStrike">
                          <a:solidFill>
                            <a:schemeClr val="bg1"/>
                          </a:solidFill>
                          <a:effectLst/>
                          <a:hlinkClick r:id="rId4">
                            <a:extLst>
                              <a:ext uri="{A12FA001-AC4F-418D-AE19-62706E023703}">
                                <ahyp:hlinkClr xmlns:ahyp="http://schemas.microsoft.com/office/drawing/2018/hyperlinkcolor" val="tx"/>
                              </a:ext>
                            </a:extLst>
                          </a:hlinkClick>
                        </a:rPr>
                        <a:t>Codex models</a:t>
                      </a:r>
                      <a:r>
                        <a:rPr lang="en-US" sz="1600">
                          <a:solidFill>
                            <a:schemeClr val="bg1"/>
                          </a:solidFill>
                          <a:effectLst/>
                        </a:rPr>
                        <a:t> use code.</a:t>
                      </a:r>
                    </a:p>
                  </a:txBody>
                  <a:tcPr/>
                </a:tc>
                <a:extLst>
                  <a:ext uri="{0D108BD9-81ED-4DB2-BD59-A6C34878D82A}">
                    <a16:rowId xmlns:a16="http://schemas.microsoft.com/office/drawing/2014/main" val="2707374067"/>
                  </a:ext>
                </a:extLst>
              </a:tr>
              <a:tr h="670009">
                <a:tc>
                  <a:txBody>
                    <a:bodyPr/>
                    <a:lstStyle/>
                    <a:p>
                      <a:pPr algn="l" fontAlgn="t"/>
                      <a:r>
                        <a:rPr lang="en-US" sz="1600">
                          <a:effectLst/>
                        </a:rPr>
                        <a:t>{capability}</a:t>
                      </a:r>
                    </a:p>
                  </a:txBody>
                  <a:tcPr/>
                </a:tc>
                <a:tc>
                  <a:txBody>
                    <a:bodyPr/>
                    <a:lstStyle/>
                    <a:p>
                      <a:pPr algn="l" fontAlgn="t"/>
                      <a:r>
                        <a:rPr lang="en-US" sz="1600">
                          <a:solidFill>
                            <a:schemeClr val="bg1"/>
                          </a:solidFill>
                          <a:effectLst/>
                        </a:rPr>
                        <a:t>The relative capability of the model. For example, GPT-3 models include ada, babbage, curie, and davinci.</a:t>
                      </a:r>
                    </a:p>
                  </a:txBody>
                  <a:tcPr/>
                </a:tc>
                <a:extLst>
                  <a:ext uri="{0D108BD9-81ED-4DB2-BD59-A6C34878D82A}">
                    <a16:rowId xmlns:a16="http://schemas.microsoft.com/office/drawing/2014/main" val="2867793266"/>
                  </a:ext>
                </a:extLst>
              </a:tr>
              <a:tr h="670009">
                <a:tc>
                  <a:txBody>
                    <a:bodyPr/>
                    <a:lstStyle/>
                    <a:p>
                      <a:pPr algn="l" fontAlgn="t"/>
                      <a:r>
                        <a:rPr lang="en-US" sz="1600">
                          <a:effectLst/>
                        </a:rPr>
                        <a:t>{input-type}</a:t>
                      </a:r>
                    </a:p>
                  </a:txBody>
                  <a:tcPr/>
                </a:tc>
                <a:tc>
                  <a:txBody>
                    <a:bodyPr/>
                    <a:lstStyle/>
                    <a:p>
                      <a:pPr algn="l" fontAlgn="t"/>
                      <a:r>
                        <a:rPr lang="en-US" sz="1600">
                          <a:solidFill>
                            <a:schemeClr val="bg1"/>
                          </a:solidFill>
                          <a:effectLst/>
                        </a:rPr>
                        <a:t>(</a:t>
                      </a:r>
                      <a:r>
                        <a:rPr lang="en-US" sz="1600" u="none" strike="noStrike">
                          <a:solidFill>
                            <a:schemeClr val="bg1"/>
                          </a:solidFill>
                          <a:effectLst/>
                          <a:hlinkClick r:id="rId5">
                            <a:extLst>
                              <a:ext uri="{A12FA001-AC4F-418D-AE19-62706E023703}">
                                <ahyp:hlinkClr xmlns:ahyp="http://schemas.microsoft.com/office/drawing/2018/hyperlinkcolor" val="tx"/>
                              </a:ext>
                            </a:extLst>
                          </a:hlinkClick>
                        </a:rPr>
                        <a:t>Embeddings models</a:t>
                      </a:r>
                      <a:r>
                        <a:rPr lang="en-US" sz="1600">
                          <a:solidFill>
                            <a:schemeClr val="bg1"/>
                          </a:solidFill>
                          <a:effectLst/>
                        </a:rPr>
                        <a:t> only) The input type of the embedding supported by the model. For example, text search embedding models support doc and query.</a:t>
                      </a:r>
                    </a:p>
                  </a:txBody>
                  <a:tcPr/>
                </a:tc>
                <a:extLst>
                  <a:ext uri="{0D108BD9-81ED-4DB2-BD59-A6C34878D82A}">
                    <a16:rowId xmlns:a16="http://schemas.microsoft.com/office/drawing/2014/main" val="604786949"/>
                  </a:ext>
                </a:extLst>
              </a:tr>
              <a:tr h="387900">
                <a:tc>
                  <a:txBody>
                    <a:bodyPr/>
                    <a:lstStyle/>
                    <a:p>
                      <a:pPr algn="l" fontAlgn="t"/>
                      <a:r>
                        <a:rPr lang="en-US" sz="1600">
                          <a:effectLst/>
                        </a:rPr>
                        <a:t>{identifier}</a:t>
                      </a:r>
                    </a:p>
                  </a:txBody>
                  <a:tcPr/>
                </a:tc>
                <a:tc>
                  <a:txBody>
                    <a:bodyPr/>
                    <a:lstStyle/>
                    <a:p>
                      <a:pPr algn="l" fontAlgn="t"/>
                      <a:r>
                        <a:rPr lang="en-US" sz="1600">
                          <a:effectLst/>
                        </a:rPr>
                        <a:t>The version identifier of the model.</a:t>
                      </a:r>
                    </a:p>
                  </a:txBody>
                  <a:tcPr/>
                </a:tc>
                <a:extLst>
                  <a:ext uri="{0D108BD9-81ED-4DB2-BD59-A6C34878D82A}">
                    <a16:rowId xmlns:a16="http://schemas.microsoft.com/office/drawing/2014/main" val="1133589021"/>
                  </a:ext>
                </a:extLst>
              </a:tr>
            </a:tbl>
          </a:graphicData>
        </a:graphic>
      </p:graphicFrame>
      <p:sp>
        <p:nvSpPr>
          <p:cNvPr id="11" name="Rectangle 5">
            <a:extLst>
              <a:ext uri="{FF2B5EF4-FFF2-40B4-BE49-F238E27FC236}">
                <a16:creationId xmlns:a16="http://schemas.microsoft.com/office/drawing/2014/main" id="{0CB5BD58-EAFF-AC2C-F4E8-5FDCD6B524C6}"/>
              </a:ext>
            </a:extLst>
          </p:cNvPr>
          <p:cNvSpPr>
            <a:spLocks noChangeArrowheads="1"/>
          </p:cNvSpPr>
          <p:nvPr/>
        </p:nvSpPr>
        <p:spPr bwMode="auto">
          <a:xfrm>
            <a:off x="783749" y="4970896"/>
            <a:ext cx="4226536" cy="400110"/>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effectLst/>
                <a:uLnTx/>
                <a:uFillTx/>
                <a:latin typeface="+mn-lt"/>
                <a:ea typeface="+mn-ea"/>
                <a:cs typeface="Segoe UI" panose="020B0502040204020203" pitchFamily="34" charset="0"/>
              </a:rPr>
              <a:t>text – davinci – 003</a:t>
            </a:r>
            <a:endParaRPr kumimoji="0" lang="en-US" altLang="en-US" sz="4800" b="0" i="0" u="none" strike="noStrike" kern="1200" cap="none" spc="0" normalizeH="0" baseline="0" noProof="0">
              <a:ln>
                <a:noFill/>
              </a:ln>
              <a:effectLst/>
              <a:uLnTx/>
              <a:uFillTx/>
              <a:latin typeface="+mn-lt"/>
              <a:ea typeface="+mn-ea"/>
            </a:endParaRPr>
          </a:p>
        </p:txBody>
      </p:sp>
      <p:sp>
        <p:nvSpPr>
          <p:cNvPr id="13" name="Rectangle 5">
            <a:extLst>
              <a:ext uri="{FF2B5EF4-FFF2-40B4-BE49-F238E27FC236}">
                <a16:creationId xmlns:a16="http://schemas.microsoft.com/office/drawing/2014/main" id="{678B711C-DE3F-B043-E5F0-1DBBFD718985}"/>
              </a:ext>
            </a:extLst>
          </p:cNvPr>
          <p:cNvSpPr>
            <a:spLocks noChangeArrowheads="1"/>
          </p:cNvSpPr>
          <p:nvPr/>
        </p:nvSpPr>
        <p:spPr bwMode="auto">
          <a:xfrm>
            <a:off x="783749" y="5600234"/>
            <a:ext cx="4226536" cy="307777"/>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effectLst/>
                <a:uLnTx/>
                <a:uFillTx/>
                <a:latin typeface="+mn-lt"/>
                <a:ea typeface="+mn-ea"/>
                <a:cs typeface="Segoe UI" panose="020B0502040204020203" pitchFamily="34" charset="0"/>
              </a:rPr>
              <a:t>{family} - {capability}[ {identifier}</a:t>
            </a:r>
            <a:endParaRPr kumimoji="0" lang="en-US" altLang="en-US" sz="3600" b="0" i="0" u="none" strike="noStrike" kern="1200" cap="none" spc="0" normalizeH="0" baseline="0" noProof="0">
              <a:ln>
                <a:noFill/>
              </a:ln>
              <a:effectLst/>
              <a:uLnTx/>
              <a:uFillTx/>
              <a:latin typeface="+mn-lt"/>
              <a:ea typeface="+mn-ea"/>
            </a:endParaRPr>
          </a:p>
        </p:txBody>
      </p:sp>
      <p:sp>
        <p:nvSpPr>
          <p:cNvPr id="24" name="Rectangle 5">
            <a:extLst>
              <a:ext uri="{FF2B5EF4-FFF2-40B4-BE49-F238E27FC236}">
                <a16:creationId xmlns:a16="http://schemas.microsoft.com/office/drawing/2014/main" id="{140EC428-16CE-7E4E-7DC3-F3E3538EE9BB}"/>
              </a:ext>
            </a:extLst>
          </p:cNvPr>
          <p:cNvSpPr>
            <a:spLocks noChangeArrowheads="1"/>
          </p:cNvSpPr>
          <p:nvPr/>
        </p:nvSpPr>
        <p:spPr bwMode="auto">
          <a:xfrm>
            <a:off x="5010285" y="5600234"/>
            <a:ext cx="6397966" cy="307777"/>
          </a:xfrm>
          <a:prstGeom prst="rect">
            <a:avLst/>
          </a:prstGeom>
          <a:solidFill>
            <a:srgbClr val="505050"/>
          </a:solidFill>
          <a:ln>
            <a:noFill/>
          </a:ln>
          <a:effectLst/>
        </p:spPr>
        <p:txBody>
          <a:bodyPr vert="horz" wrap="square" lIns="91440" tIns="45720" rIns="91440" bIns="45720" numCol="1" anchor="ctr" anchorCtr="0" compatLnSpc="1">
            <a:prstTxWarp prst="textNoShape">
              <a:avLst/>
            </a:prstTxWarp>
            <a:normAutofit fontScale="775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effectLst/>
                <a:uLnTx/>
                <a:uFillTx/>
                <a:latin typeface="+mn-lt"/>
                <a:ea typeface="+mn-ea"/>
                <a:cs typeface="+mn-cs"/>
              </a:rPr>
              <a:t>This model is a GPT-3 text model, the most powerful (</a:t>
            </a:r>
            <a:r>
              <a:rPr kumimoji="0" lang="en-US" altLang="en-US" sz="1600" b="0" i="0" u="none" strike="noStrike" kern="1200" cap="none" spc="0" normalizeH="0" baseline="0" noProof="0" err="1">
                <a:ln>
                  <a:noFill/>
                </a:ln>
                <a:effectLst/>
                <a:uLnTx/>
                <a:uFillTx/>
                <a:latin typeface="+mn-lt"/>
                <a:ea typeface="+mn-ea"/>
                <a:cs typeface="+mn-cs"/>
              </a:rPr>
              <a:t>davinci</a:t>
            </a:r>
            <a:r>
              <a:rPr kumimoji="0" lang="en-US" altLang="en-US" sz="1600" b="0" i="0" u="none" strike="noStrike" kern="1200" cap="none" spc="0" normalizeH="0" baseline="0" noProof="0">
                <a:ln>
                  <a:noFill/>
                </a:ln>
                <a:effectLst/>
                <a:uLnTx/>
                <a:uFillTx/>
                <a:latin typeface="+mn-lt"/>
                <a:ea typeface="+mn-ea"/>
                <a:cs typeface="+mn-cs"/>
              </a:rPr>
              <a:t>), and of the latest version (003)</a:t>
            </a:r>
          </a:p>
        </p:txBody>
      </p:sp>
      <p:sp>
        <p:nvSpPr>
          <p:cNvPr id="8" name="TextBox 7">
            <a:extLst>
              <a:ext uri="{FF2B5EF4-FFF2-40B4-BE49-F238E27FC236}">
                <a16:creationId xmlns:a16="http://schemas.microsoft.com/office/drawing/2014/main" id="{2D2CBE40-965E-0C83-0602-F237708A999C}"/>
              </a:ext>
            </a:extLst>
          </p:cNvPr>
          <p:cNvSpPr txBox="1"/>
          <p:nvPr/>
        </p:nvSpPr>
        <p:spPr>
          <a:xfrm>
            <a:off x="5259282" y="6026741"/>
            <a:ext cx="6424979"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solidFill>
                <a:effectLst/>
                <a:uLnTx/>
                <a:uFillTx/>
                <a:cs typeface="Calibri" panose="020F0502020204030204" pitchFamily="34" charset="0"/>
              </a:rPr>
              <a:t>*https://learn.microsoft.com/en-us/azure/cognitive-services/openai/concepts/models</a:t>
            </a:r>
          </a:p>
        </p:txBody>
      </p:sp>
      <p:sp>
        <p:nvSpPr>
          <p:cNvPr id="14" name="Arrow: Down 13">
            <a:extLst>
              <a:ext uri="{FF2B5EF4-FFF2-40B4-BE49-F238E27FC236}">
                <a16:creationId xmlns:a16="http://schemas.microsoft.com/office/drawing/2014/main" id="{0AF56E47-0805-0B28-CCFF-4834B0A0B758}"/>
              </a:ext>
              <a:ext uri="{C183D7F6-B498-43B3-948B-1728B52AA6E4}">
                <adec:decorative xmlns:adec="http://schemas.microsoft.com/office/drawing/2017/decorative" val="1"/>
              </a:ext>
            </a:extLst>
          </p:cNvPr>
          <p:cNvSpPr/>
          <p:nvPr/>
        </p:nvSpPr>
        <p:spPr bwMode="auto">
          <a:xfrm rot="10800000">
            <a:off x="2045411" y="5306311"/>
            <a:ext cx="138546" cy="307777"/>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Arrow: Down 20">
            <a:extLst>
              <a:ext uri="{FF2B5EF4-FFF2-40B4-BE49-F238E27FC236}">
                <a16:creationId xmlns:a16="http://schemas.microsoft.com/office/drawing/2014/main" id="{1C4AD98F-066F-4415-D7EA-BFEC775B5B01}"/>
              </a:ext>
              <a:ext uri="{C183D7F6-B498-43B3-948B-1728B52AA6E4}">
                <adec:decorative xmlns:adec="http://schemas.microsoft.com/office/drawing/2017/decorative" val="1"/>
              </a:ext>
            </a:extLst>
          </p:cNvPr>
          <p:cNvSpPr/>
          <p:nvPr/>
        </p:nvSpPr>
        <p:spPr bwMode="auto">
          <a:xfrm rot="10800000">
            <a:off x="2875786" y="5304168"/>
            <a:ext cx="138546" cy="307777"/>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 name="Arrow: Down 22">
            <a:extLst>
              <a:ext uri="{FF2B5EF4-FFF2-40B4-BE49-F238E27FC236}">
                <a16:creationId xmlns:a16="http://schemas.microsoft.com/office/drawing/2014/main" id="{DDB65152-50FC-CB75-6EBD-92488F63F6F8}"/>
              </a:ext>
              <a:ext uri="{C183D7F6-B498-43B3-948B-1728B52AA6E4}">
                <adec:decorative xmlns:adec="http://schemas.microsoft.com/office/drawing/2017/decorative" val="1"/>
              </a:ext>
            </a:extLst>
          </p:cNvPr>
          <p:cNvSpPr/>
          <p:nvPr/>
        </p:nvSpPr>
        <p:spPr bwMode="auto">
          <a:xfrm rot="10800000">
            <a:off x="3621541" y="5306311"/>
            <a:ext cx="138546" cy="307777"/>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64408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8DB9E36C-8AE4-EDCA-C44A-4960766F44E7}"/>
              </a:ext>
            </a:extLst>
          </p:cNvPr>
          <p:cNvSpPr>
            <a:spLocks noGrp="1"/>
          </p:cNvSpPr>
          <p:nvPr>
            <p:ph type="body" sz="quarter" idx="11"/>
          </p:nvPr>
        </p:nvSpPr>
        <p:spPr>
          <a:xfrm>
            <a:off x="494503" y="1761220"/>
            <a:ext cx="9656261" cy="4635115"/>
          </a:xfrm>
        </p:spPr>
        <p:txBody>
          <a:bodyPr/>
          <a:lstStyle/>
          <a:p>
            <a:pPr marL="342900" indent="-342900" fontAlgn="ctr">
              <a:buFont typeface="+mj-lt"/>
              <a:buAutoNum type="arabicPeriod"/>
            </a:pPr>
            <a:r>
              <a:rPr lang="en-US" sz="1800" dirty="0">
                <a:solidFill>
                  <a:srgbClr val="50E6FF"/>
                </a:solidFill>
                <a:latin typeface="Calibri" panose="020F0502020204030204" pitchFamily="34" charset="0"/>
              </a:rPr>
              <a:t>Presentation - Introduction to LLMs, GPT and prompts </a:t>
            </a:r>
          </a:p>
          <a:p>
            <a:pPr marL="342900" indent="-342900" fontAlgn="ctr">
              <a:buFont typeface="+mj-lt"/>
              <a:buAutoNum type="arabicPeriod"/>
            </a:pPr>
            <a:r>
              <a:rPr lang="en-US" sz="1800" dirty="0">
                <a:solidFill>
                  <a:srgbClr val="50E6FF"/>
                </a:solidFill>
                <a:latin typeface="Calibri" panose="020F0502020204030204" pitchFamily="34" charset="0"/>
              </a:rPr>
              <a:t>Lab #1 - Connect to OpenAI and ask questions</a:t>
            </a:r>
          </a:p>
          <a:p>
            <a:pPr marL="342900" indent="-342900" fontAlgn="ctr">
              <a:buFont typeface="+mj-lt"/>
              <a:buAutoNum type="arabicPeriod"/>
            </a:pPr>
            <a:r>
              <a:rPr lang="en-US" sz="1800" dirty="0">
                <a:solidFill>
                  <a:srgbClr val="50E6FF"/>
                </a:solidFill>
                <a:latin typeface="Calibri" panose="020F0502020204030204" pitchFamily="34" charset="0"/>
              </a:rPr>
              <a:t>Presentation - Prompt engineering, Zero-shot learning, Few-shot learning </a:t>
            </a:r>
          </a:p>
          <a:p>
            <a:pPr marL="342900" indent="-342900" fontAlgn="ctr">
              <a:buFont typeface="+mj-lt"/>
              <a:buAutoNum type="arabicPeriod"/>
            </a:pPr>
            <a:r>
              <a:rPr lang="en-US" sz="1800" dirty="0">
                <a:solidFill>
                  <a:srgbClr val="50E6FF"/>
                </a:solidFill>
                <a:latin typeface="Calibri" panose="020F0502020204030204" pitchFamily="34" charset="0"/>
              </a:rPr>
              <a:t>Lab #2 - Create prompts for summarization, Json, tabular answer</a:t>
            </a:r>
          </a:p>
          <a:p>
            <a:pPr marL="342900" indent="-342900" fontAlgn="ctr">
              <a:buFont typeface="+mj-lt"/>
              <a:buAutoNum type="arabicPeriod"/>
            </a:pPr>
            <a:r>
              <a:rPr lang="en-US" sz="1800" dirty="0">
                <a:solidFill>
                  <a:srgbClr val="50E6FF"/>
                </a:solidFill>
                <a:latin typeface="Calibri" panose="020F0502020204030204" pitchFamily="34" charset="0"/>
              </a:rPr>
              <a:t>Presentation - Embeddings </a:t>
            </a:r>
          </a:p>
          <a:p>
            <a:pPr marL="342900" indent="-342900" fontAlgn="ctr">
              <a:buFont typeface="+mj-lt"/>
              <a:buAutoNum type="arabicPeriod"/>
            </a:pPr>
            <a:r>
              <a:rPr lang="en-US" sz="1800" dirty="0">
                <a:solidFill>
                  <a:srgbClr val="50E6FF"/>
                </a:solidFill>
                <a:latin typeface="Calibri" panose="020F0502020204030204" pitchFamily="34" charset="0"/>
              </a:rPr>
              <a:t>Lab #3 - Create embeddings in pandas</a:t>
            </a:r>
          </a:p>
          <a:p>
            <a:pPr marL="342900" indent="-342900" fontAlgn="ctr">
              <a:buFont typeface="+mj-lt"/>
              <a:buAutoNum type="arabicPeriod"/>
            </a:pPr>
            <a:r>
              <a:rPr lang="en-US" sz="1800" dirty="0">
                <a:solidFill>
                  <a:srgbClr val="50E6FF"/>
                </a:solidFill>
                <a:latin typeface="Calibri" panose="020F0502020204030204" pitchFamily="34" charset="0"/>
              </a:rPr>
              <a:t>Presentation - Langchain, Vector databases, agents, toolkits </a:t>
            </a:r>
          </a:p>
          <a:p>
            <a:pPr marL="342900" indent="-342900" fontAlgn="ctr">
              <a:buFont typeface="+mj-lt"/>
              <a:buAutoNum type="arabicPeriod"/>
            </a:pPr>
            <a:r>
              <a:rPr lang="en-US" sz="1800" dirty="0">
                <a:solidFill>
                  <a:srgbClr val="50E6FF"/>
                </a:solidFill>
                <a:latin typeface="Calibri" panose="020F0502020204030204" pitchFamily="34" charset="0"/>
              </a:rPr>
              <a:t>Lab #4 - Search your company's files with OpenAI</a:t>
            </a:r>
          </a:p>
          <a:p>
            <a:pPr marL="342900" indent="-342900" fontAlgn="ctr">
              <a:buFont typeface="+mj-lt"/>
              <a:buAutoNum type="arabicPeriod"/>
            </a:pPr>
            <a:r>
              <a:rPr lang="en-US" sz="1800" dirty="0">
                <a:solidFill>
                  <a:srgbClr val="50E6FF"/>
                </a:solidFill>
                <a:latin typeface="Calibri" panose="020F0502020204030204" pitchFamily="34" charset="0"/>
              </a:rPr>
              <a:t>Lab #5 - Ask your SQL DB questions in English</a:t>
            </a:r>
          </a:p>
          <a:p>
            <a:pPr marL="342900" indent="-342900" fontAlgn="ctr">
              <a:buFont typeface="+mj-lt"/>
              <a:buAutoNum type="arabicPeriod"/>
            </a:pPr>
            <a:r>
              <a:rPr lang="en-US" sz="1800" dirty="0">
                <a:solidFill>
                  <a:srgbClr val="50E6FF"/>
                </a:solidFill>
                <a:latin typeface="Calibri" panose="020F0502020204030204" pitchFamily="34" charset="0"/>
              </a:rPr>
              <a:t>Bonus - Search your company's URLs with OpenAI</a:t>
            </a:r>
          </a:p>
          <a:p>
            <a:pPr marL="285750" indent="-285750">
              <a:buFont typeface="Arial" panose="020B0604020202020204" pitchFamily="34" charset="0"/>
              <a:buChar char="•"/>
            </a:pPr>
            <a:endParaRPr lang="en-US" sz="1800" b="0" i="0" u="none" strike="noStrike" dirty="0">
              <a:solidFill>
                <a:srgbClr val="50E6FF"/>
              </a:solidFill>
              <a:effectLst/>
              <a:latin typeface="Calibri" panose="020F0502020204030204" pitchFamily="34" charset="0"/>
            </a:endParaRPr>
          </a:p>
          <a:p>
            <a:endParaRPr lang="en-US" sz="1800" b="0" i="0" u="none" strike="noStrike" dirty="0">
              <a:solidFill>
                <a:srgbClr val="50E6FF"/>
              </a:solidFill>
              <a:effectLst/>
              <a:latin typeface="Calibri" panose="020F0502020204030204" pitchFamily="34" charset="0"/>
            </a:endParaRPr>
          </a:p>
          <a:p>
            <a:endParaRPr lang="en-US" sz="1800" b="0" i="0" u="none" strike="noStrike" dirty="0">
              <a:solidFill>
                <a:srgbClr val="50E6FF"/>
              </a:solidFill>
              <a:effectLst/>
              <a:latin typeface="Calibri" panose="020F0502020204030204" pitchFamily="34" charset="0"/>
            </a:endParaRPr>
          </a:p>
          <a:p>
            <a:endParaRPr lang="en-US" dirty="0">
              <a:solidFill>
                <a:srgbClr val="50E6FF"/>
              </a:solidFill>
            </a:endParaRPr>
          </a:p>
        </p:txBody>
      </p:sp>
      <p:sp>
        <p:nvSpPr>
          <p:cNvPr id="8" name="Title 7">
            <a:extLst>
              <a:ext uri="{FF2B5EF4-FFF2-40B4-BE49-F238E27FC236}">
                <a16:creationId xmlns:a16="http://schemas.microsoft.com/office/drawing/2014/main" id="{710DABD4-4C78-1877-6CCF-C5C0FC44FBA8}"/>
              </a:ext>
            </a:extLst>
          </p:cNvPr>
          <p:cNvSpPr>
            <a:spLocks noGrp="1"/>
          </p:cNvSpPr>
          <p:nvPr>
            <p:ph type="title"/>
          </p:nvPr>
        </p:nvSpPr>
        <p:spPr>
          <a:xfrm>
            <a:off x="494503" y="353640"/>
            <a:ext cx="4131221" cy="984885"/>
          </a:xfrm>
        </p:spPr>
        <p:txBody>
          <a:bodyPr wrap="square" anchor="b">
            <a:normAutofit/>
          </a:bodyPr>
          <a:lstStyle/>
          <a:p>
            <a:r>
              <a:rPr lang="en-IL" dirty="0"/>
              <a:t>Agenda</a:t>
            </a:r>
          </a:p>
        </p:txBody>
      </p:sp>
    </p:spTree>
    <p:extLst>
      <p:ext uri="{BB962C8B-B14F-4D97-AF65-F5344CB8AC3E}">
        <p14:creationId xmlns:p14="http://schemas.microsoft.com/office/powerpoint/2010/main" val="23664930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3033242" cy="3770263"/>
          </a:xfrm>
        </p:spPr>
        <p:txBody>
          <a:bodyPr wrap="square"/>
          <a:lstStyle/>
          <a:p>
            <a:r>
              <a:rPr lang="en-US" dirty="0"/>
              <a:t>text-davinci-002</a:t>
            </a:r>
            <a:br>
              <a:rPr lang="en-US" dirty="0"/>
            </a:br>
            <a:br>
              <a:rPr lang="en-US" dirty="0"/>
            </a:br>
            <a:br>
              <a:rPr lang="en-US" dirty="0"/>
            </a:br>
            <a:endParaRPr lang="en-US" dirty="0"/>
          </a:p>
          <a:p>
            <a:r>
              <a:rPr lang="en-US" dirty="0"/>
              <a:t>text-davinci-003</a:t>
            </a:r>
            <a:br>
              <a:rPr lang="en-US" dirty="0"/>
            </a:br>
            <a:br>
              <a:rPr lang="en-US" dirty="0"/>
            </a:br>
            <a:endParaRPr lang="en-US" dirty="0"/>
          </a:p>
          <a:p>
            <a:r>
              <a:rPr lang="en-US" dirty="0" err="1"/>
              <a:t>ChatGPT</a:t>
            </a:r>
            <a:r>
              <a:rPr lang="en-US" dirty="0"/>
              <a:t> model (gpt-3.5)</a:t>
            </a:r>
          </a:p>
          <a:p>
            <a:br>
              <a:rPr lang="en-US" dirty="0"/>
            </a:br>
            <a:endParaRPr lang="en-US" dirty="0"/>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4144880" y="2017713"/>
            <a:ext cx="6732290" cy="3847207"/>
          </a:xfrm>
        </p:spPr>
        <p:txBody>
          <a:bodyPr/>
          <a:lstStyle/>
          <a:p>
            <a:r>
              <a:rPr lang="en-US"/>
              <a:t>A GPT-3.5 model that was fine-tuned on natural language instructions and can perform a variety of tasks including summarization, question answering, classification, and more.</a:t>
            </a:r>
            <a:endParaRPr lang="en-US" sz="600"/>
          </a:p>
          <a:p>
            <a:r>
              <a:rPr lang="en-US"/>
              <a:t>An improvement over the text-davinci-002 model. The model is similar to its predecessor but generally more capable across all tasks.</a:t>
            </a:r>
            <a:endParaRPr lang="en-US" sz="100"/>
          </a:p>
          <a:p>
            <a:r>
              <a:rPr lang="en-US"/>
              <a:t>A model fine-tuned from text-davinci-002 that was optimized for working with dialogue. </a:t>
            </a:r>
            <a:r>
              <a:rPr lang="en-US" err="1"/>
              <a:t>ChatGPT</a:t>
            </a:r>
            <a:r>
              <a:rPr lang="en-US"/>
              <a:t> is a great model to use for conversational tasks and also excels at creative tasks.</a:t>
            </a: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4144880" y="1436688"/>
            <a:ext cx="8025062"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521486"/>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941864"/>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Comparing the GPT-3.5 models</a:t>
            </a: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7" name="TextBox 6">
            <a:hlinkClick r:id="rId3"/>
            <a:extLst>
              <a:ext uri="{FF2B5EF4-FFF2-40B4-BE49-F238E27FC236}">
                <a16:creationId xmlns:a16="http://schemas.microsoft.com/office/drawing/2014/main" id="{31245084-DB94-A80D-8A84-BF768A03C070}"/>
              </a:ext>
            </a:extLst>
          </p:cNvPr>
          <p:cNvSpPr txBox="1"/>
          <p:nvPr/>
        </p:nvSpPr>
        <p:spPr>
          <a:xfrm>
            <a:off x="5593928" y="6378392"/>
            <a:ext cx="5967046"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Visit the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4"/>
              </a:rPr>
              <a:t>Azure OpenAI Service pricing page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for pricing details</a:t>
            </a:r>
          </a:p>
        </p:txBody>
      </p:sp>
    </p:spTree>
    <p:extLst>
      <p:ext uri="{BB962C8B-B14F-4D97-AF65-F5344CB8AC3E}">
        <p14:creationId xmlns:p14="http://schemas.microsoft.com/office/powerpoint/2010/main" val="23384109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64E5426-C65F-531A-F46B-E90EF90B8977}"/>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Overview of GPT-3</a:t>
            </a:r>
          </a:p>
        </p:txBody>
      </p:sp>
      <p:sp>
        <p:nvSpPr>
          <p:cNvPr id="14" name="Text Placeholder 13">
            <a:extLst>
              <a:ext uri="{FF2B5EF4-FFF2-40B4-BE49-F238E27FC236}">
                <a16:creationId xmlns:a16="http://schemas.microsoft.com/office/drawing/2014/main" id="{8C4A347E-9B6D-97F6-A956-459F80643A71}"/>
              </a:ext>
            </a:extLst>
          </p:cNvPr>
          <p:cNvSpPr>
            <a:spLocks noGrp="1"/>
          </p:cNvSpPr>
          <p:nvPr>
            <p:ph type="body" sz="quarter" idx="10"/>
          </p:nvPr>
        </p:nvSpPr>
        <p:spPr>
          <a:xfrm>
            <a:off x="586390" y="2019300"/>
            <a:ext cx="5640239" cy="3508653"/>
          </a:xfrm>
        </p:spPr>
        <p:txBody>
          <a:bodyPr/>
          <a:lstStyle/>
          <a:p>
            <a:pPr>
              <a:spcBef>
                <a:spcPts val="0"/>
              </a:spcBef>
              <a:spcAft>
                <a:spcPts val="1800"/>
              </a:spcAft>
            </a:pPr>
            <a:r>
              <a:rPr lang="en-US" sz="2400">
                <a:solidFill>
                  <a:schemeClr val="accent1"/>
                </a:solidFill>
                <a:latin typeface="+mj-lt"/>
              </a:rPr>
              <a:t>Generative pre-trained transformer 3 </a:t>
            </a:r>
            <a:br>
              <a:rPr lang="en-US" sz="2400">
                <a:solidFill>
                  <a:schemeClr val="accent1"/>
                </a:solidFill>
                <a:latin typeface="+mj-lt"/>
              </a:rPr>
            </a:br>
            <a:r>
              <a:rPr lang="en-US" sz="2400">
                <a:solidFill>
                  <a:schemeClr val="accent1"/>
                </a:solidFill>
                <a:latin typeface="+mj-lt"/>
              </a:rPr>
              <a:t>(GPT-3)</a:t>
            </a:r>
          </a:p>
          <a:p>
            <a:pPr>
              <a:spcBef>
                <a:spcPts val="0"/>
              </a:spcBef>
              <a:spcAft>
                <a:spcPts val="1800"/>
              </a:spcAft>
            </a:pPr>
            <a:r>
              <a:rPr lang="en-US" sz="2000"/>
              <a:t>Autoregressive language model that uses </a:t>
            </a:r>
            <a:br>
              <a:rPr lang="en-US" sz="2000"/>
            </a:br>
            <a:r>
              <a:rPr lang="en-US" sz="2000"/>
              <a:t>deep learning to produce human-like text</a:t>
            </a:r>
          </a:p>
          <a:p>
            <a:pPr>
              <a:spcBef>
                <a:spcPts val="0"/>
              </a:spcBef>
              <a:spcAft>
                <a:spcPts val="1800"/>
              </a:spcAft>
            </a:pPr>
            <a:r>
              <a:rPr lang="en-US" sz="2000"/>
              <a:t>Pre-trained on trillions of words</a:t>
            </a:r>
          </a:p>
          <a:p>
            <a:pPr>
              <a:spcBef>
                <a:spcPts val="0"/>
              </a:spcBef>
              <a:spcAft>
                <a:spcPts val="1800"/>
              </a:spcAft>
            </a:pPr>
            <a:r>
              <a:rPr lang="en-US" sz="2000"/>
              <a:t>Predicts the most likely next word based </a:t>
            </a:r>
            <a:br>
              <a:rPr lang="en-US" sz="2000"/>
            </a:br>
            <a:r>
              <a:rPr lang="en-US" sz="2000"/>
              <a:t>on input text</a:t>
            </a:r>
          </a:p>
          <a:p>
            <a:pPr>
              <a:spcBef>
                <a:spcPts val="0"/>
              </a:spcBef>
              <a:spcAft>
                <a:spcPts val="1800"/>
              </a:spcAft>
            </a:pPr>
            <a:r>
              <a:rPr lang="en-US" sz="2000"/>
              <a:t>General text-in/text-out interface</a:t>
            </a:r>
            <a:endParaRPr lang="en-US"/>
          </a:p>
        </p:txBody>
      </p:sp>
      <p:pic>
        <p:nvPicPr>
          <p:cNvPr id="4" name="Picture 3">
            <a:extLst>
              <a:ext uri="{FF2B5EF4-FFF2-40B4-BE49-F238E27FC236}">
                <a16:creationId xmlns:a16="http://schemas.microsoft.com/office/drawing/2014/main" id="{616CB6AC-7E1D-ECA8-569E-63B68F0EA323}"/>
              </a:ext>
              <a:ext uri="{C183D7F6-B498-43B3-948B-1728B52AA6E4}">
                <adec:decorative xmlns:adec="http://schemas.microsoft.com/office/drawing/2017/decorative" val="1"/>
              </a:ext>
            </a:extLst>
          </p:cNvPr>
          <p:cNvPicPr>
            <a:picLocks noChangeAspect="1"/>
          </p:cNvPicPr>
          <p:nvPr/>
        </p:nvPicPr>
        <p:blipFill rotWithShape="1">
          <a:blip r:embed="rId3"/>
          <a:srcRect l="10526" t="6256" r="8850" b="6256"/>
          <a:stretch/>
        </p:blipFill>
        <p:spPr>
          <a:xfrm>
            <a:off x="6279730" y="2019300"/>
            <a:ext cx="5329658" cy="2957660"/>
          </a:xfrm>
          <a:prstGeom prst="snip2DiagRect">
            <a:avLst/>
          </a:prstGeom>
        </p:spPr>
      </p:pic>
    </p:spTree>
    <p:extLst>
      <p:ext uri="{BB962C8B-B14F-4D97-AF65-F5344CB8AC3E}">
        <p14:creationId xmlns:p14="http://schemas.microsoft.com/office/powerpoint/2010/main" val="27926181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ustomize 1">
            <a:extLst>
              <a:ext uri="{FF2B5EF4-FFF2-40B4-BE49-F238E27FC236}">
                <a16:creationId xmlns:a16="http://schemas.microsoft.com/office/drawing/2014/main" id="{DF138B64-3380-36F4-A5DD-283B09198B4C}"/>
              </a:ext>
              <a:ext uri="{C183D7F6-B498-43B3-948B-1728B52AA6E4}">
                <adec:decorative xmlns:adec="http://schemas.microsoft.com/office/drawing/2017/decorative" val="1"/>
              </a:ext>
            </a:extLst>
          </p:cNvPr>
          <p:cNvGrpSpPr/>
          <p:nvPr/>
        </p:nvGrpSpPr>
        <p:grpSpPr>
          <a:xfrm flipV="1">
            <a:off x="5731587" y="4289820"/>
            <a:ext cx="506142" cy="506138"/>
            <a:chOff x="10087457" y="2194561"/>
            <a:chExt cx="379556" cy="379554"/>
          </a:xfrm>
        </p:grpSpPr>
        <p:sp>
          <p:nvSpPr>
            <p:cNvPr id="4" name="Rectangle 306">
              <a:extLst>
                <a:ext uri="{FF2B5EF4-FFF2-40B4-BE49-F238E27FC236}">
                  <a16:creationId xmlns:a16="http://schemas.microsoft.com/office/drawing/2014/main" id="{0613CB66-FBF5-6664-FE55-089248E5C3B3}"/>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307">
              <a:extLst>
                <a:ext uri="{FF2B5EF4-FFF2-40B4-BE49-F238E27FC236}">
                  <a16:creationId xmlns:a16="http://schemas.microsoft.com/office/drawing/2014/main" id="{A13CF147-E243-A1AE-78A5-C9E61404340D}"/>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308">
              <a:extLst>
                <a:ext uri="{FF2B5EF4-FFF2-40B4-BE49-F238E27FC236}">
                  <a16:creationId xmlns:a16="http://schemas.microsoft.com/office/drawing/2014/main" id="{143CEB60-BB7A-223F-D2BF-98063CD934D7}"/>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309">
              <a:extLst>
                <a:ext uri="{FF2B5EF4-FFF2-40B4-BE49-F238E27FC236}">
                  <a16:creationId xmlns:a16="http://schemas.microsoft.com/office/drawing/2014/main" id="{A2FB7DB1-08B2-C406-BDE6-7C28596AE230}"/>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310">
              <a:extLst>
                <a:ext uri="{FF2B5EF4-FFF2-40B4-BE49-F238E27FC236}">
                  <a16:creationId xmlns:a16="http://schemas.microsoft.com/office/drawing/2014/main" id="{F924BC81-334B-9301-EB05-3ADB9887B68A}"/>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11">
              <a:extLst>
                <a:ext uri="{FF2B5EF4-FFF2-40B4-BE49-F238E27FC236}">
                  <a16:creationId xmlns:a16="http://schemas.microsoft.com/office/drawing/2014/main" id="{0607A790-47EA-9128-8AEF-3C5464B2DB79}"/>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12">
              <a:extLst>
                <a:ext uri="{FF2B5EF4-FFF2-40B4-BE49-F238E27FC236}">
                  <a16:creationId xmlns:a16="http://schemas.microsoft.com/office/drawing/2014/main" id="{A1FE4DC5-C398-0FAC-C0C8-7F3F97FAA17E}"/>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313">
              <a:extLst>
                <a:ext uri="{FF2B5EF4-FFF2-40B4-BE49-F238E27FC236}">
                  <a16:creationId xmlns:a16="http://schemas.microsoft.com/office/drawing/2014/main" id="{E7A38FBC-485C-764F-1059-98D2E171556E}"/>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314">
              <a:extLst>
                <a:ext uri="{FF2B5EF4-FFF2-40B4-BE49-F238E27FC236}">
                  <a16:creationId xmlns:a16="http://schemas.microsoft.com/office/drawing/2014/main" id="{2CD2A770-B820-3E0E-E094-664541AA3179}"/>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speed">
            <a:extLst>
              <a:ext uri="{FF2B5EF4-FFF2-40B4-BE49-F238E27FC236}">
                <a16:creationId xmlns:a16="http://schemas.microsoft.com/office/drawing/2014/main" id="{2FAD7119-E70E-B751-98C9-9B30DC338A45}"/>
              </a:ext>
              <a:ext uri="{C183D7F6-B498-43B3-948B-1728B52AA6E4}">
                <adec:decorative xmlns:adec="http://schemas.microsoft.com/office/drawing/2017/decorative" val="1"/>
              </a:ext>
            </a:extLst>
          </p:cNvPr>
          <p:cNvGrpSpPr/>
          <p:nvPr/>
        </p:nvGrpSpPr>
        <p:grpSpPr>
          <a:xfrm>
            <a:off x="5641863" y="3265522"/>
            <a:ext cx="595866" cy="405696"/>
            <a:chOff x="8106593" y="3934792"/>
            <a:chExt cx="658312" cy="448212"/>
          </a:xfrm>
        </p:grpSpPr>
        <p:sp>
          <p:nvSpPr>
            <p:cNvPr id="44" name="Freeform 5">
              <a:extLst>
                <a:ext uri="{FF2B5EF4-FFF2-40B4-BE49-F238E27FC236}">
                  <a16:creationId xmlns:a16="http://schemas.microsoft.com/office/drawing/2014/main" id="{B7B90129-AD5A-940A-E42D-1114107816CF}"/>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6">
              <a:extLst>
                <a:ext uri="{FF2B5EF4-FFF2-40B4-BE49-F238E27FC236}">
                  <a16:creationId xmlns:a16="http://schemas.microsoft.com/office/drawing/2014/main" id="{90E42C84-559F-62D5-2944-9FAA1815ACBF}"/>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7">
              <a:extLst>
                <a:ext uri="{FF2B5EF4-FFF2-40B4-BE49-F238E27FC236}">
                  <a16:creationId xmlns:a16="http://schemas.microsoft.com/office/drawing/2014/main" id="{3946696B-BE0C-149F-6DC4-CF822FD7F1F0}"/>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7" name="Oval 9">
              <a:extLst>
                <a:ext uri="{FF2B5EF4-FFF2-40B4-BE49-F238E27FC236}">
                  <a16:creationId xmlns:a16="http://schemas.microsoft.com/office/drawing/2014/main" id="{D96FEFE1-0AE1-BE12-1426-33612CE2CC75}"/>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0">
              <a:extLst>
                <a:ext uri="{FF2B5EF4-FFF2-40B4-BE49-F238E27FC236}">
                  <a16:creationId xmlns:a16="http://schemas.microsoft.com/office/drawing/2014/main" id="{9F694A05-A815-DA01-2CE3-7B4D244EF7FB}"/>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11">
              <a:extLst>
                <a:ext uri="{FF2B5EF4-FFF2-40B4-BE49-F238E27FC236}">
                  <a16:creationId xmlns:a16="http://schemas.microsoft.com/office/drawing/2014/main" id="{8E15E285-2D89-15E0-9CBC-C47E0EE26B21}"/>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12">
              <a:extLst>
                <a:ext uri="{FF2B5EF4-FFF2-40B4-BE49-F238E27FC236}">
                  <a16:creationId xmlns:a16="http://schemas.microsoft.com/office/drawing/2014/main" id="{004C8073-E50A-79DB-8411-6BD8B182F656}"/>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13">
              <a:extLst>
                <a:ext uri="{FF2B5EF4-FFF2-40B4-BE49-F238E27FC236}">
                  <a16:creationId xmlns:a16="http://schemas.microsoft.com/office/drawing/2014/main" id="{7D74FA46-C769-4F61-7139-DD0E4B83BF59}"/>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4">
              <a:extLst>
                <a:ext uri="{FF2B5EF4-FFF2-40B4-BE49-F238E27FC236}">
                  <a16:creationId xmlns:a16="http://schemas.microsoft.com/office/drawing/2014/main" id="{B3F2F516-A946-1C36-D1A7-B27672E18C9E}"/>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5">
              <a:extLst>
                <a:ext uri="{FF2B5EF4-FFF2-40B4-BE49-F238E27FC236}">
                  <a16:creationId xmlns:a16="http://schemas.microsoft.com/office/drawing/2014/main" id="{69C2C759-3953-9F36-6642-8E197BE9ADC5}"/>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6">
              <a:extLst>
                <a:ext uri="{FF2B5EF4-FFF2-40B4-BE49-F238E27FC236}">
                  <a16:creationId xmlns:a16="http://schemas.microsoft.com/office/drawing/2014/main" id="{D3E7DEFC-E02A-45B8-CEAB-0EE8573323AF}"/>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equipment monitoring">
            <a:extLst>
              <a:ext uri="{FF2B5EF4-FFF2-40B4-BE49-F238E27FC236}">
                <a16:creationId xmlns:a16="http://schemas.microsoft.com/office/drawing/2014/main" id="{E1CE30E1-DAE2-8436-83E7-609DC480754B}"/>
              </a:ext>
              <a:ext uri="{C183D7F6-B498-43B3-948B-1728B52AA6E4}">
                <adec:decorative xmlns:adec="http://schemas.microsoft.com/office/drawing/2017/decorative" val="1"/>
              </a:ext>
            </a:extLst>
          </p:cNvPr>
          <p:cNvGrpSpPr/>
          <p:nvPr/>
        </p:nvGrpSpPr>
        <p:grpSpPr>
          <a:xfrm>
            <a:off x="5734327" y="2144142"/>
            <a:ext cx="503402" cy="501444"/>
            <a:chOff x="6366922" y="3978815"/>
            <a:chExt cx="351378" cy="350012"/>
          </a:xfrm>
        </p:grpSpPr>
        <p:sp>
          <p:nvSpPr>
            <p:cNvPr id="56" name="Freeform 60">
              <a:extLst>
                <a:ext uri="{FF2B5EF4-FFF2-40B4-BE49-F238E27FC236}">
                  <a16:creationId xmlns:a16="http://schemas.microsoft.com/office/drawing/2014/main" id="{2CC6A775-14EC-6468-7726-DFBE271E2A23}"/>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61">
              <a:extLst>
                <a:ext uri="{FF2B5EF4-FFF2-40B4-BE49-F238E27FC236}">
                  <a16:creationId xmlns:a16="http://schemas.microsoft.com/office/drawing/2014/main" id="{E8DA47CB-C7FE-59FC-3ED6-A1FB92B8D610}"/>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62">
              <a:extLst>
                <a:ext uri="{FF2B5EF4-FFF2-40B4-BE49-F238E27FC236}">
                  <a16:creationId xmlns:a16="http://schemas.microsoft.com/office/drawing/2014/main" id="{F304ED68-2B6E-E022-1FF3-BFF31AA5D112}"/>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63">
              <a:extLst>
                <a:ext uri="{FF2B5EF4-FFF2-40B4-BE49-F238E27FC236}">
                  <a16:creationId xmlns:a16="http://schemas.microsoft.com/office/drawing/2014/main" id="{A8437048-00C0-56CC-217D-BE2CEFCE1244}"/>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
        <p:nvSpPr>
          <p:cNvPr id="72" name="Title 71">
            <a:extLst>
              <a:ext uri="{FF2B5EF4-FFF2-40B4-BE49-F238E27FC236}">
                <a16:creationId xmlns:a16="http://schemas.microsoft.com/office/drawing/2014/main" id="{4AFD4F10-7903-6D08-2399-BDFEF68E2747}"/>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GPT-3 Models</a:t>
            </a:r>
          </a:p>
        </p:txBody>
      </p:sp>
      <p:sp>
        <p:nvSpPr>
          <p:cNvPr id="60" name="Title 16">
            <a:extLst>
              <a:ext uri="{FF2B5EF4-FFF2-40B4-BE49-F238E27FC236}">
                <a16:creationId xmlns:a16="http://schemas.microsoft.com/office/drawing/2014/main" id="{F1B50C6B-A7A5-89A4-5C67-414A5B97A66A}"/>
              </a:ext>
            </a:extLst>
          </p:cNvPr>
          <p:cNvSpPr txBox="1">
            <a:spLocks/>
          </p:cNvSpPr>
          <p:nvPr/>
        </p:nvSpPr>
        <p:spPr>
          <a:xfrm>
            <a:off x="583861" y="2774144"/>
            <a:ext cx="3767837" cy="12926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spc="0">
                <a:solidFill>
                  <a:schemeClr val="accent1">
                    <a:lumMod val="60000"/>
                    <a:lumOff val="40000"/>
                  </a:schemeClr>
                </a:solidFill>
                <a:latin typeface="Segoe UI Semibold"/>
              </a:rPr>
              <a:t>Powerful language models accessible </a:t>
            </a:r>
            <a:br>
              <a:rPr lang="en-US" sz="2800" spc="0">
                <a:solidFill>
                  <a:schemeClr val="accent1">
                    <a:lumMod val="60000"/>
                    <a:lumOff val="40000"/>
                  </a:schemeClr>
                </a:solidFill>
                <a:latin typeface="Segoe UI Semibold"/>
              </a:rPr>
            </a:br>
            <a:r>
              <a:rPr lang="en-US" sz="2800" spc="0">
                <a:solidFill>
                  <a:schemeClr val="accent1">
                    <a:lumMod val="60000"/>
                    <a:lumOff val="40000"/>
                  </a:schemeClr>
                </a:solidFill>
                <a:latin typeface="Segoe UI Semibold"/>
              </a:rPr>
              <a:t>to all skill levels</a:t>
            </a:r>
          </a:p>
        </p:txBody>
      </p:sp>
      <p:sp>
        <p:nvSpPr>
          <p:cNvPr id="63" name="Text Placeholder 5">
            <a:extLst>
              <a:ext uri="{FF2B5EF4-FFF2-40B4-BE49-F238E27FC236}">
                <a16:creationId xmlns:a16="http://schemas.microsoft.com/office/drawing/2014/main" id="{51D01B61-AF96-1C70-FFB8-778A14E14317}"/>
              </a:ext>
            </a:extLst>
          </p:cNvPr>
          <p:cNvSpPr txBox="1">
            <a:spLocks/>
          </p:cNvSpPr>
          <p:nvPr/>
        </p:nvSpPr>
        <p:spPr>
          <a:xfrm>
            <a:off x="6496496" y="2087088"/>
            <a:ext cx="5695504"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ea typeface="+mn-ea"/>
                <a:cs typeface="Segoe UI Semibold" panose="020B0702040204020203" pitchFamily="34" charset="0"/>
              </a:rPr>
              <a:t>General purpose text-in/text-out</a:t>
            </a:r>
            <a:br>
              <a:rPr kumimoji="0" lang="en-US" sz="2000" b="0" i="0" u="none" strike="noStrike" kern="1200" cap="none" spc="0" normalizeH="0" baseline="0" noProof="0">
                <a:ln>
                  <a:noFill/>
                </a:ln>
                <a:solidFill>
                  <a:srgbClr val="FFFFFF"/>
                </a:solidFill>
                <a:effectLst/>
                <a:uLnTx/>
                <a:uFillTx/>
                <a:ea typeface="+mn-ea"/>
                <a:cs typeface="Segoe UI Semibold" panose="020B0702040204020203" pitchFamily="34" charset="0"/>
              </a:rPr>
            </a:br>
            <a:r>
              <a:rPr kumimoji="0" lang="en-US" sz="2000" b="0" i="0" u="none" strike="noStrike" kern="1200" cap="none" spc="0" normalizeH="0" baseline="0" noProof="0">
                <a:ln>
                  <a:noFill/>
                </a:ln>
                <a:solidFill>
                  <a:srgbClr val="FFFFFF"/>
                </a:solidFill>
                <a:effectLst/>
                <a:uLnTx/>
                <a:uFillTx/>
                <a:ea typeface="+mn-ea"/>
                <a:cs typeface="Segoe UI Semibold" panose="020B0702040204020203" pitchFamily="34" charset="0"/>
              </a:rPr>
              <a:t>interface—flexibility</a:t>
            </a:r>
          </a:p>
        </p:txBody>
      </p:sp>
      <p:sp>
        <p:nvSpPr>
          <p:cNvPr id="61" name="Text Placeholder 5">
            <a:extLst>
              <a:ext uri="{FF2B5EF4-FFF2-40B4-BE49-F238E27FC236}">
                <a16:creationId xmlns:a16="http://schemas.microsoft.com/office/drawing/2014/main" id="{43BA5756-104F-764C-4AA4-5055E2B600B8}"/>
              </a:ext>
            </a:extLst>
          </p:cNvPr>
          <p:cNvSpPr txBox="1">
            <a:spLocks/>
          </p:cNvSpPr>
          <p:nvPr/>
        </p:nvSpPr>
        <p:spPr>
          <a:xfrm>
            <a:off x="6496397" y="3317835"/>
            <a:ext cx="5686872"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Simple UX—validate proof of concepts fast</a:t>
            </a:r>
          </a:p>
        </p:txBody>
      </p:sp>
      <p:sp>
        <p:nvSpPr>
          <p:cNvPr id="62" name="Text Placeholder 5">
            <a:extLst>
              <a:ext uri="{FF2B5EF4-FFF2-40B4-BE49-F238E27FC236}">
                <a16:creationId xmlns:a16="http://schemas.microsoft.com/office/drawing/2014/main" id="{288AC706-7CAE-7046-B786-88157DBD043F}"/>
              </a:ext>
            </a:extLst>
          </p:cNvPr>
          <p:cNvSpPr txBox="1">
            <a:spLocks/>
          </p:cNvSpPr>
          <p:nvPr/>
        </p:nvSpPr>
        <p:spPr>
          <a:xfrm>
            <a:off x="6496496" y="4234100"/>
            <a:ext cx="5695504" cy="615553"/>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B</a:t>
            </a:r>
            <a: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uilt in ML science intuition for everyone, </a:t>
            </a:r>
            <a:b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br>
            <a:r>
              <a:rPr kumimoji="0" lang="en-US" sz="2000" b="0" i="0" u="none" strike="noStrike" kern="1200" cap="none" spc="0" normalizeH="0" baseline="0" noProof="0">
                <a:ln>
                  <a:noFill/>
                </a:ln>
                <a:solidFill>
                  <a:srgbClr val="FFFFFF"/>
                </a:solidFill>
                <a:effectLst/>
                <a:uLnTx/>
                <a:uFillTx/>
                <a:latin typeface="+mn-lt"/>
                <a:ea typeface="+mn-ea"/>
                <a:cs typeface="Segoe UI Semibold" panose="020B0702040204020203" pitchFamily="34" charset="0"/>
              </a:rPr>
              <a:t>with deeper controls for ML practitioners</a:t>
            </a:r>
          </a:p>
        </p:txBody>
      </p:sp>
    </p:spTree>
    <p:extLst>
      <p:ext uri="{BB962C8B-B14F-4D97-AF65-F5344CB8AC3E}">
        <p14:creationId xmlns:p14="http://schemas.microsoft.com/office/powerpoint/2010/main" val="834106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nodeType="withEffect">
                                  <p:stCondLst>
                                    <p:cond delay="0"/>
                                  </p:stCondLst>
                                  <p:childTnLst>
                                    <p:animMotion origin="layout" path="M 4.58333E-6 4.44444E-6 L 4.58333E-6 0.01805 " pathEditMode="relative" rAng="0" ptsTypes="AA">
                                      <p:cBhvr>
                                        <p:cTn id="9" dur="500" spd="-100000" fill="hold"/>
                                        <p:tgtEl>
                                          <p:spTgt spid="55"/>
                                        </p:tgtEl>
                                        <p:attrNameLst>
                                          <p:attrName>ppt_x</p:attrName>
                                          <p:attrName>ppt_y</p:attrName>
                                        </p:attrNameLst>
                                      </p:cBhvr>
                                      <p:rCtr x="0" y="903"/>
                                    </p:animMotion>
                                  </p:childTnLst>
                                </p:cTn>
                              </p:par>
                              <p:par>
                                <p:cTn id="10" presetID="10"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42" presetClass="path" presetSubtype="0" decel="100000" fill="hold" grpId="1" nodeType="withEffect">
                                  <p:stCondLst>
                                    <p:cond delay="0"/>
                                  </p:stCondLst>
                                  <p:childTnLst>
                                    <p:animMotion origin="layout" path="M 3.75E-6 -4.07407E-6 L 3.75E-6 0.01806 " pathEditMode="relative" rAng="0" ptsTypes="AA">
                                      <p:cBhvr>
                                        <p:cTn id="14" dur="500" spd="-100000" fill="hold"/>
                                        <p:tgtEl>
                                          <p:spTgt spid="63"/>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42" presetClass="path" presetSubtype="0" decel="100000" fill="hold" grpId="1" nodeType="withEffect">
                                  <p:stCondLst>
                                    <p:cond delay="100"/>
                                  </p:stCondLst>
                                  <p:childTnLst>
                                    <p:animMotion origin="layout" path="M 4.375E-6 0 L 4.375E-6 0.01806 " pathEditMode="relative" rAng="0" ptsTypes="AA">
                                      <p:cBhvr>
                                        <p:cTn id="19" dur="500" spd="-100000" fill="hold"/>
                                        <p:tgtEl>
                                          <p:spTgt spid="61"/>
                                        </p:tgtEl>
                                        <p:attrNameLst>
                                          <p:attrName>ppt_x</p:attrName>
                                          <p:attrName>ppt_y</p:attrName>
                                        </p:attrNameLst>
                                      </p:cBhvr>
                                      <p:rCtr x="0" y="903"/>
                                    </p:animMotion>
                                  </p:childTnLst>
                                </p:cTn>
                              </p:par>
                              <p:par>
                                <p:cTn id="20" presetID="10" presetClass="entr" presetSubtype="0" fill="hold"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nodeType="withEffect">
                                  <p:stCondLst>
                                    <p:cond delay="100"/>
                                  </p:stCondLst>
                                  <p:childTnLst>
                                    <p:animMotion origin="layout" path="M 6.25E-7 2.96296E-6 L 6.25E-7 0.01805 " pathEditMode="relative" rAng="0" ptsTypes="AA">
                                      <p:cBhvr>
                                        <p:cTn id="24" dur="500" spd="-100000" fill="hold"/>
                                        <p:tgtEl>
                                          <p:spTgt spid="43"/>
                                        </p:tgtEl>
                                        <p:attrNameLst>
                                          <p:attrName>ppt_x</p:attrName>
                                          <p:attrName>ppt_y</p:attrName>
                                        </p:attrNameLst>
                                      </p:cBhvr>
                                      <p:rCtr x="0" y="903"/>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4.79167E-6 1.48148E-6 L 4.79167E-6 0.01805 " pathEditMode="relative" rAng="0" ptsTypes="AA">
                                      <p:cBhvr>
                                        <p:cTn id="29" dur="500" spd="-100000" fill="hold"/>
                                        <p:tgtEl>
                                          <p:spTgt spid="3"/>
                                        </p:tgtEl>
                                        <p:attrNameLst>
                                          <p:attrName>ppt_x</p:attrName>
                                          <p:attrName>ppt_y</p:attrName>
                                        </p:attrNameLst>
                                      </p:cBhvr>
                                      <p:rCtr x="0" y="903"/>
                                    </p:animMotion>
                                  </p:childTnLst>
                                </p:cTn>
                              </p:par>
                              <p:par>
                                <p:cTn id="30" presetID="10" presetClass="entr" presetSubtype="0" fill="hold" grpId="0" nodeType="withEffect">
                                  <p:stCondLst>
                                    <p:cond delay="2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42" presetClass="path" presetSubtype="0" decel="100000" fill="hold" grpId="1" nodeType="withEffect">
                                  <p:stCondLst>
                                    <p:cond delay="200"/>
                                  </p:stCondLst>
                                  <p:childTnLst>
                                    <p:animMotion origin="layout" path="M 3.75E-6 1.48148E-6 L 3.75E-6 0.01805 " pathEditMode="relative" rAng="0" ptsTypes="AA">
                                      <p:cBhvr>
                                        <p:cTn id="34" dur="500" spd="-100000" fill="hold"/>
                                        <p:tgtEl>
                                          <p:spTgt spid="62"/>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61" grpId="0"/>
      <p:bldP spid="61" grpId="1"/>
      <p:bldP spid="62" grpId="0"/>
      <p:bldP spid="6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AB5B9D-079E-62F5-9723-754FECEC9923}"/>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GPT-3 Prompt Design</a:t>
            </a:r>
          </a:p>
        </p:txBody>
      </p:sp>
      <p:pic>
        <p:nvPicPr>
          <p:cNvPr id="57" name="Picture 56" descr="a screenshot of a text prompt regarding an email where the instruction to extract the mailing address from the text">
            <a:extLst>
              <a:ext uri="{FF2B5EF4-FFF2-40B4-BE49-F238E27FC236}">
                <a16:creationId xmlns:a16="http://schemas.microsoft.com/office/drawing/2014/main" id="{CBF8266B-E949-43C8-A562-918257B29E7C}"/>
              </a:ext>
            </a:extLst>
          </p:cNvPr>
          <p:cNvPicPr>
            <a:picLocks noChangeAspect="1"/>
          </p:cNvPicPr>
          <p:nvPr/>
        </p:nvPicPr>
        <p:blipFill rotWithShape="1">
          <a:blip r:embed="rId3"/>
          <a:srcRect t="25699"/>
          <a:stretch/>
        </p:blipFill>
        <p:spPr>
          <a:xfrm>
            <a:off x="588263" y="1405817"/>
            <a:ext cx="11018520" cy="3667926"/>
          </a:xfrm>
          <a:prstGeom prst="rect">
            <a:avLst/>
          </a:prstGeom>
        </p:spPr>
      </p:pic>
      <p:sp>
        <p:nvSpPr>
          <p:cNvPr id="59" name="Rectangle: Rounded Corners 58">
            <a:extLst>
              <a:ext uri="{FF2B5EF4-FFF2-40B4-BE49-F238E27FC236}">
                <a16:creationId xmlns:a16="http://schemas.microsoft.com/office/drawing/2014/main" id="{389D1C67-00A5-47AF-B10B-38C9BCC49F02}"/>
              </a:ext>
              <a:ext uri="{C183D7F6-B498-43B3-948B-1728B52AA6E4}">
                <adec:decorative xmlns:adec="http://schemas.microsoft.com/office/drawing/2017/decorative" val="1"/>
              </a:ext>
            </a:extLst>
          </p:cNvPr>
          <p:cNvSpPr/>
          <p:nvPr/>
        </p:nvSpPr>
        <p:spPr bwMode="auto">
          <a:xfrm>
            <a:off x="860156" y="1802086"/>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11BABAC3-A30B-4B22-BFA6-60B4B4BC166C}"/>
              </a:ext>
              <a:ext uri="{C183D7F6-B498-43B3-948B-1728B52AA6E4}">
                <adec:decorative xmlns:adec="http://schemas.microsoft.com/office/drawing/2017/decorative" val="1"/>
              </a:ext>
            </a:extLst>
          </p:cNvPr>
          <p:cNvSpPr/>
          <p:nvPr/>
        </p:nvSpPr>
        <p:spPr bwMode="auto">
          <a:xfrm>
            <a:off x="781442" y="1719590"/>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0B0FBD1C-22F2-4F85-9536-F03747A2E1A9}"/>
              </a:ext>
              <a:ext uri="{C183D7F6-B498-43B3-948B-1728B52AA6E4}">
                <adec:decorative xmlns:adec="http://schemas.microsoft.com/office/drawing/2017/decorative" val="1"/>
              </a:ext>
            </a:extLst>
          </p:cNvPr>
          <p:cNvSpPr/>
          <p:nvPr/>
        </p:nvSpPr>
        <p:spPr bwMode="auto">
          <a:xfrm>
            <a:off x="860156" y="4537075"/>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DEAA099-BB14-40EF-B6CA-CA8A08AE4E4B}"/>
              </a:ext>
              <a:ext uri="{C183D7F6-B498-43B3-948B-1728B52AA6E4}">
                <adec:decorative xmlns:adec="http://schemas.microsoft.com/office/drawing/2017/decorative" val="1"/>
              </a:ext>
            </a:extLst>
          </p:cNvPr>
          <p:cNvSpPr/>
          <p:nvPr/>
        </p:nvSpPr>
        <p:spPr bwMode="auto">
          <a:xfrm>
            <a:off x="889339" y="4572322"/>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3309CB6-5FB8-413A-B580-A43A70C210D5}"/>
              </a:ext>
            </a:extLst>
          </p:cNvPr>
          <p:cNvSpPr txBox="1"/>
          <p:nvPr/>
        </p:nvSpPr>
        <p:spPr>
          <a:xfrm>
            <a:off x="588263" y="5399941"/>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Prompt—</a:t>
            </a:r>
            <a:r>
              <a:rPr kumimoji="0" lang="en-US" sz="1800" b="0" i="0" u="none" strike="noStrike" kern="0" cap="none" spc="0" normalizeH="0" baseline="0" noProof="0">
                <a:ln>
                  <a:noFill/>
                </a:ln>
                <a:solidFill>
                  <a:srgbClr val="FFFFFF"/>
                </a:solidFill>
                <a:effectLst/>
                <a:uLnTx/>
                <a:uFillTx/>
                <a:latin typeface="Segoe UI"/>
                <a:ea typeface="+mn-ea"/>
                <a:cs typeface="+mn-cs"/>
              </a:rPr>
              <a:t>Text input that provides some context to the engine on what is expecting.</a:t>
            </a:r>
          </a:p>
        </p:txBody>
      </p:sp>
      <p:sp>
        <p:nvSpPr>
          <p:cNvPr id="65" name="TextBox 64">
            <a:extLst>
              <a:ext uri="{FF2B5EF4-FFF2-40B4-BE49-F238E27FC236}">
                <a16:creationId xmlns:a16="http://schemas.microsoft.com/office/drawing/2014/main" id="{317CA6A7-8CF9-4518-9D67-641BFBC2F8F2}"/>
              </a:ext>
            </a:extLst>
          </p:cNvPr>
          <p:cNvSpPr txBox="1"/>
          <p:nvPr/>
        </p:nvSpPr>
        <p:spPr>
          <a:xfrm>
            <a:off x="6096000" y="5369082"/>
            <a:ext cx="310744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Completion—</a:t>
            </a:r>
            <a:r>
              <a:rPr kumimoji="0" lang="en-US" sz="1800" b="0" i="0" u="none" strike="noStrike" kern="0" cap="none" spc="0" normalizeH="0" baseline="0" noProof="0">
                <a:ln>
                  <a:noFill/>
                </a:ln>
                <a:solidFill>
                  <a:srgbClr val="FFFFFF"/>
                </a:solidFill>
                <a:effectLst/>
                <a:uLnTx/>
                <a:uFillTx/>
                <a:latin typeface="Segoe UI"/>
                <a:ea typeface="+mn-ea"/>
                <a:cs typeface="+mn-cs"/>
              </a:rPr>
              <a:t>Output that GPT-3 generates based on the prompt. </a:t>
            </a:r>
          </a:p>
        </p:txBody>
      </p:sp>
      <p:cxnSp>
        <p:nvCxnSpPr>
          <p:cNvPr id="12" name="Connector: Elbow 11">
            <a:extLst>
              <a:ext uri="{FF2B5EF4-FFF2-40B4-BE49-F238E27FC236}">
                <a16:creationId xmlns:a16="http://schemas.microsoft.com/office/drawing/2014/main" id="{FA195616-D3E0-229F-9045-A9A1BB02EE29}"/>
              </a:ext>
              <a:ext uri="{C183D7F6-B498-43B3-948B-1728B52AA6E4}">
                <adec:decorative xmlns:adec="http://schemas.microsoft.com/office/drawing/2017/decorative" val="1"/>
              </a:ext>
            </a:extLst>
          </p:cNvPr>
          <p:cNvCxnSpPr>
            <a:cxnSpLocks/>
            <a:endCxn id="57" idx="1"/>
          </p:cNvCxnSpPr>
          <p:nvPr/>
        </p:nvCxnSpPr>
        <p:spPr>
          <a:xfrm rot="10800000">
            <a:off x="588263" y="3239781"/>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8FF3183-BD56-3EF7-D751-1871A0F3724B}"/>
              </a:ext>
              <a:ext uri="{C183D7F6-B498-43B3-948B-1728B52AA6E4}">
                <adec:decorative xmlns:adec="http://schemas.microsoft.com/office/drawing/2017/decorative" val="1"/>
              </a:ext>
            </a:extLst>
          </p:cNvPr>
          <p:cNvCxnSpPr>
            <a:cxnSpLocks/>
            <a:endCxn id="61" idx="3"/>
          </p:cNvCxnSpPr>
          <p:nvPr/>
        </p:nvCxnSpPr>
        <p:spPr>
          <a:xfrm rot="10800000">
            <a:off x="4220432" y="4663424"/>
            <a:ext cx="1875569" cy="1399668"/>
          </a:xfrm>
          <a:prstGeom prst="bentConnector3">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DF5E73-BF6E-CCD3-ED64-CF10FA5D5C38}"/>
              </a:ext>
            </a:extLst>
          </p:cNvPr>
          <p:cNvSpPr txBox="1"/>
          <p:nvPr/>
        </p:nvSpPr>
        <p:spPr>
          <a:xfrm>
            <a:off x="1514314" y="5396524"/>
            <a:ext cx="1547761" cy="923330"/>
          </a:xfrm>
          <a:prstGeom prst="rect">
            <a:avLst/>
          </a:prstGeom>
          <a:noFill/>
        </p:spPr>
        <p:txBody>
          <a:bodyPr wrap="square" anchor="ctr">
            <a:norm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some context </a:t>
            </a:r>
          </a:p>
        </p:txBody>
      </p:sp>
    </p:spTree>
    <p:extLst>
      <p:ext uri="{BB962C8B-B14F-4D97-AF65-F5344CB8AC3E}">
        <p14:creationId xmlns:p14="http://schemas.microsoft.com/office/powerpoint/2010/main" val="1837866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1000"/>
                                        <p:tgtEl>
                                          <p:spTgt spid="6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3" presetClass="emph" presetSubtype="2" fill="hold" grpId="1" nodeType="withEffect">
                                  <p:stCondLst>
                                    <p:cond delay="500"/>
                                  </p:stCondLst>
                                  <p:childTnLst>
                                    <p:animClr clrSpc="rgb" dir="cw">
                                      <p:cBhvr override="childStyle">
                                        <p:cTn id="21" dur="1000" fill="hold"/>
                                        <p:tgtEl>
                                          <p:spTgt spid="16"/>
                                        </p:tgtEl>
                                        <p:attrNameLst>
                                          <p:attrName>style.color</p:attrName>
                                        </p:attrNameLst>
                                      </p:cBhvr>
                                      <p:to>
                                        <a:schemeClr val="accent2"/>
                                      </p:to>
                                    </p:animClr>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heel(1)">
                                      <p:cBhvr>
                                        <p:cTn id="25" dur="75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62"/>
                                        </p:tgtEl>
                                      </p:cBhvr>
                                    </p:animEffect>
                                    <p:set>
                                      <p:cBhvr>
                                        <p:cTn id="30" dur="1" fill="hold">
                                          <p:stCondLst>
                                            <p:cond delay="499"/>
                                          </p:stCondLst>
                                        </p:cTn>
                                        <p:tgtEl>
                                          <p:spTgt spid="62"/>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up)">
                                      <p:cBhvr>
                                        <p:cTn id="34" dur="500"/>
                                        <p:tgtEl>
                                          <p:spTgt spid="65"/>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heel(1)">
                                      <p:cBhvr>
                                        <p:cTn id="42"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p:bldP spid="65" grpId="0"/>
      <p:bldP spid="16" grpId="0"/>
      <p:bldP spid="1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303106-FFF2-1A30-1FD0-728E8F8285DF}"/>
              </a:ext>
            </a:extLst>
          </p:cNvPr>
          <p:cNvSpPr>
            <a:spLocks noGrp="1"/>
          </p:cNvSpPr>
          <p:nvPr>
            <p:ph type="title"/>
          </p:nvPr>
        </p:nvSpPr>
        <p:spPr>
          <a:xfrm>
            <a:off x="588263" y="457200"/>
            <a:ext cx="11018520" cy="492443"/>
          </a:xfrm>
        </p:spPr>
        <p:txBody>
          <a:bodyPr/>
          <a:lstStyle/>
          <a:p>
            <a:r>
              <a:rPr lang="en-US" sz="3200"/>
              <a:t>Azure </a:t>
            </a:r>
            <a:r>
              <a:rPr lang="en-US" sz="3200" err="1"/>
              <a:t>OpenAI</a:t>
            </a:r>
            <a:r>
              <a:rPr lang="en-US" sz="3200"/>
              <a:t> </a:t>
            </a:r>
            <a:r>
              <a:rPr lang="en-US" sz="3200">
                <a:solidFill>
                  <a:schemeClr val="accent1"/>
                </a:solidFill>
              </a:rPr>
              <a:t>|</a:t>
            </a:r>
            <a:r>
              <a:rPr lang="en-US" sz="3200"/>
              <a:t> GPT-3 Ideate, Experiment and Fine-Tune</a:t>
            </a:r>
          </a:p>
        </p:txBody>
      </p:sp>
      <p:sp>
        <p:nvSpPr>
          <p:cNvPr id="2" name="Text Placeholder 19">
            <a:extLst>
              <a:ext uri="{FF2B5EF4-FFF2-40B4-BE49-F238E27FC236}">
                <a16:creationId xmlns:a16="http://schemas.microsoft.com/office/drawing/2014/main" id="{B8FEA17B-7E4D-E952-E389-D0298A357384}"/>
              </a:ext>
            </a:extLst>
          </p:cNvPr>
          <p:cNvSpPr txBox="1">
            <a:spLocks/>
          </p:cNvSpPr>
          <p:nvPr/>
        </p:nvSpPr>
        <p:spPr>
          <a:xfrm>
            <a:off x="604295" y="1429529"/>
            <a:ext cx="2837408" cy="830997"/>
          </a:xfrm>
          <a:prstGeom prst="rect">
            <a:avLst/>
          </a:prstGeom>
        </p:spPr>
        <p:txBody>
          <a:bodyPr vert="horz" wrap="square" lIns="9144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Iterate on ideas with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a general-purpose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text-in/text-out interface </a:t>
            </a:r>
          </a:p>
        </p:txBody>
      </p:sp>
      <p:grpSp>
        <p:nvGrpSpPr>
          <p:cNvPr id="3" name="Group 2">
            <a:extLst>
              <a:ext uri="{FF2B5EF4-FFF2-40B4-BE49-F238E27FC236}">
                <a16:creationId xmlns:a16="http://schemas.microsoft.com/office/drawing/2014/main" id="{BA731CA0-8610-7DFB-15E0-634E5169B6B3}"/>
              </a:ext>
              <a:ext uri="{C183D7F6-B498-43B3-948B-1728B52AA6E4}">
                <adec:decorative xmlns:adec="http://schemas.microsoft.com/office/drawing/2017/decorative" val="1"/>
              </a:ext>
            </a:extLst>
          </p:cNvPr>
          <p:cNvGrpSpPr/>
          <p:nvPr/>
        </p:nvGrpSpPr>
        <p:grpSpPr>
          <a:xfrm>
            <a:off x="588963" y="2333556"/>
            <a:ext cx="2837409" cy="3592896"/>
            <a:chOff x="588963" y="1821415"/>
            <a:chExt cx="2837409" cy="3592896"/>
          </a:xfrm>
        </p:grpSpPr>
        <p:sp>
          <p:nvSpPr>
            <p:cNvPr id="4" name="TextBox 3">
              <a:extLst>
                <a:ext uri="{FF2B5EF4-FFF2-40B4-BE49-F238E27FC236}">
                  <a16:creationId xmlns:a16="http://schemas.microsoft.com/office/drawing/2014/main" id="{053DA47F-F916-135B-18E3-EA22A5F3C07F}"/>
                </a:ext>
              </a:extLst>
            </p:cNvPr>
            <p:cNvSpPr txBox="1"/>
            <p:nvPr/>
          </p:nvSpPr>
          <p:spPr>
            <a:xfrm>
              <a:off x="588963" y="1821415"/>
              <a:ext cx="2508133"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a:t>
              </a:r>
            </a:p>
          </p:txBody>
        </p:sp>
        <p:sp>
          <p:nvSpPr>
            <p:cNvPr id="6" name="TextBox 5">
              <a:extLst>
                <a:ext uri="{FF2B5EF4-FFF2-40B4-BE49-F238E27FC236}">
                  <a16:creationId xmlns:a16="http://schemas.microsoft.com/office/drawing/2014/main" id="{3B373470-7D0D-5A0C-673D-5A749661A761}"/>
                </a:ext>
              </a:extLst>
            </p:cNvPr>
            <p:cNvSpPr txBox="1"/>
            <p:nvPr/>
          </p:nvSpPr>
          <p:spPr>
            <a:xfrm>
              <a:off x="588963" y="2170811"/>
              <a:ext cx="2837408" cy="1722459"/>
            </a:xfrm>
            <a:prstGeom prst="rect">
              <a:avLst/>
            </a:prstGeom>
            <a:solidFill>
              <a:schemeClr val="bg1">
                <a:lumMod val="95000"/>
                <a:lumOff val="5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Summarize game commentary</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into highlights: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a:ea typeface="+mn-ea"/>
                <a:cs typeface="+mn-cs"/>
              </a:endParaRP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a:ea typeface="+mn-ea"/>
                  <a:cs typeface="+mn-cs"/>
                </a:rPr>
                <a:t>Shey Peddy is applying ball pressure at the top against Sabrina Ionescu. At 7:48 remaining in the quarter; Peddy </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What are the main highlights of the game so far?</a:t>
              </a:r>
            </a:p>
          </p:txBody>
        </p:sp>
        <p:grpSp>
          <p:nvGrpSpPr>
            <p:cNvPr id="7" name="Group 6">
              <a:extLst>
                <a:ext uri="{FF2B5EF4-FFF2-40B4-BE49-F238E27FC236}">
                  <a16:creationId xmlns:a16="http://schemas.microsoft.com/office/drawing/2014/main" id="{F15BAEC4-A292-44A8-E3B5-58FD11219080}"/>
                </a:ext>
              </a:extLst>
            </p:cNvPr>
            <p:cNvGrpSpPr/>
            <p:nvPr/>
          </p:nvGrpSpPr>
          <p:grpSpPr>
            <a:xfrm>
              <a:off x="588963" y="4405909"/>
              <a:ext cx="2837408" cy="1008402"/>
              <a:chOff x="588963" y="4405909"/>
              <a:chExt cx="2837408" cy="1008402"/>
            </a:xfrm>
          </p:grpSpPr>
          <p:sp>
            <p:nvSpPr>
              <p:cNvPr id="9" name="TextBox 8">
                <a:extLst>
                  <a:ext uri="{FF2B5EF4-FFF2-40B4-BE49-F238E27FC236}">
                    <a16:creationId xmlns:a16="http://schemas.microsoft.com/office/drawing/2014/main" id="{B861C15C-B686-5D46-5592-11B45690FA24}"/>
                  </a:ext>
                </a:extLst>
              </p:cNvPr>
              <p:cNvSpPr txBox="1"/>
              <p:nvPr/>
            </p:nvSpPr>
            <p:spPr>
              <a:xfrm>
                <a:off x="588963" y="4405909"/>
                <a:ext cx="1865639" cy="338554"/>
              </a:xfrm>
              <a:prstGeom prst="rect">
                <a:avLst/>
              </a:prstGeom>
              <a:noFill/>
            </p:spPr>
            <p:txBody>
              <a:bodyPr wrap="square" rtlCol="0">
                <a:spAutoFit/>
              </a:bodyPr>
              <a:lstStyle>
                <a:defPPr>
                  <a:defRPr lang="en-US"/>
                </a:defPPr>
                <a:lvl1pPr>
                  <a:defRPr sz="1600">
                    <a:gradFill>
                      <a:gsLst>
                        <a:gs pos="0">
                          <a:schemeClr val="accent1"/>
                        </a:gs>
                        <a:gs pos="100000">
                          <a:schemeClr val="accent1"/>
                        </a:gs>
                      </a:gsLst>
                      <a:lin ang="5400000" scaled="1"/>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Sample response </a:t>
                </a:r>
              </a:p>
            </p:txBody>
          </p:sp>
          <p:sp>
            <p:nvSpPr>
              <p:cNvPr id="10" name="TextBox 9">
                <a:extLst>
                  <a:ext uri="{FF2B5EF4-FFF2-40B4-BE49-F238E27FC236}">
                    <a16:creationId xmlns:a16="http://schemas.microsoft.com/office/drawing/2014/main" id="{9D7F01C5-6731-7156-9CDD-5A7E4A5C94BE}"/>
                  </a:ext>
                </a:extLst>
              </p:cNvPr>
              <p:cNvSpPr txBox="1"/>
              <p:nvPr/>
            </p:nvSpPr>
            <p:spPr>
              <a:xfrm>
                <a:off x="588963" y="4743678"/>
                <a:ext cx="2837408" cy="670633"/>
              </a:xfrm>
              <a:prstGeom prst="rect">
                <a:avLst/>
              </a:prstGeom>
              <a:solidFill>
                <a:schemeClr val="bg1">
                  <a:lumMod val="95000"/>
                  <a:lumOff val="5000"/>
                </a:schemeClr>
              </a:solidFill>
            </p:spPr>
            <p:txBody>
              <a:bodyPr wrap="square" rtlCol="0">
                <a:spAutoFit/>
              </a:bodyPr>
              <a:lstStyle>
                <a:defPPr>
                  <a:defRPr lang="en-US"/>
                </a:defPPr>
                <a:lvl1pPr>
                  <a:defRPr b="0" i="0">
                    <a:solidFill>
                      <a:schemeClr val="tx2">
                        <a:lumMod val="75000"/>
                      </a:schemeClr>
                    </a:solidFill>
                    <a:effectLst/>
                    <a:latin typeface="ColfaxAI"/>
                  </a:defRPr>
                </a:lvl1p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The game has been close with Phoenix leading New York 7-5. Shey Peddy has been key for Phoenix.</a:t>
                </a:r>
              </a:p>
            </p:txBody>
          </p:sp>
        </p:grpSp>
        <p:sp>
          <p:nvSpPr>
            <p:cNvPr id="8" name="Rectangle 7">
              <a:extLst>
                <a:ext uri="{FF2B5EF4-FFF2-40B4-BE49-F238E27FC236}">
                  <a16:creationId xmlns:a16="http://schemas.microsoft.com/office/drawing/2014/main" id="{0FBC2381-F296-D0B9-20E1-F878102858AB}"/>
                </a:ext>
              </a:extLst>
            </p:cNvPr>
            <p:cNvSpPr/>
            <p:nvPr/>
          </p:nvSpPr>
          <p:spPr>
            <a:xfrm>
              <a:off x="588963" y="2708875"/>
              <a:ext cx="2837409" cy="646331"/>
            </a:xfrm>
            <a:prstGeom prst="rect">
              <a:avLst/>
            </a:prstGeom>
            <a:gradFill flip="none" rotWithShape="1">
              <a:gsLst>
                <a:gs pos="0">
                  <a:schemeClr val="bg1">
                    <a:lumMod val="95000"/>
                    <a:lumOff val="5000"/>
                    <a:alpha val="0"/>
                  </a:schemeClr>
                </a:gs>
                <a:gs pos="74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grpSp>
      <p:grpSp>
        <p:nvGrpSpPr>
          <p:cNvPr id="11" name="Group 10">
            <a:extLst>
              <a:ext uri="{FF2B5EF4-FFF2-40B4-BE49-F238E27FC236}">
                <a16:creationId xmlns:a16="http://schemas.microsoft.com/office/drawing/2014/main" id="{609D7229-CA23-9B3B-33AB-23C778579FC8}"/>
              </a:ext>
              <a:ext uri="{C183D7F6-B498-43B3-948B-1728B52AA6E4}">
                <adec:decorative xmlns:adec="http://schemas.microsoft.com/office/drawing/2017/decorative" val="1"/>
              </a:ext>
            </a:extLst>
          </p:cNvPr>
          <p:cNvGrpSpPr/>
          <p:nvPr/>
        </p:nvGrpSpPr>
        <p:grpSpPr>
          <a:xfrm>
            <a:off x="4443873" y="2333556"/>
            <a:ext cx="3287159" cy="3788904"/>
            <a:chOff x="4443873" y="1825918"/>
            <a:chExt cx="3287159" cy="3788904"/>
          </a:xfrm>
        </p:grpSpPr>
        <p:sp>
          <p:nvSpPr>
            <p:cNvPr id="12" name="TextBox 11">
              <a:extLst>
                <a:ext uri="{FF2B5EF4-FFF2-40B4-BE49-F238E27FC236}">
                  <a16:creationId xmlns:a16="http://schemas.microsoft.com/office/drawing/2014/main" id="{EBD1CBCC-89F4-AA79-A8F8-1AC2FD9192B7}"/>
                </a:ext>
              </a:extLst>
            </p:cNvPr>
            <p:cNvSpPr txBox="1"/>
            <p:nvPr/>
          </p:nvSpPr>
          <p:spPr>
            <a:xfrm>
              <a:off x="4443874" y="1825918"/>
              <a:ext cx="2508133" cy="338554"/>
            </a:xfrm>
            <a:prstGeom prst="rect">
              <a:avLst/>
            </a:prstGeom>
            <a:noFill/>
          </p:spPr>
          <p:txBody>
            <a:bodyPr wrap="square" rtlCol="0">
              <a:spAutoFit/>
            </a:bodyPr>
            <a:lstStyle>
              <a:defPPr>
                <a:defRPr lang="en-US"/>
              </a:defPPr>
              <a:lvl1pPr>
                <a:defRPr sz="1400">
                  <a:solidFill>
                    <a:schemeClr val="accent4"/>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a:t>
              </a:r>
            </a:p>
          </p:txBody>
        </p:sp>
        <p:sp>
          <p:nvSpPr>
            <p:cNvPr id="13" name="TextBox 12">
              <a:extLst>
                <a:ext uri="{FF2B5EF4-FFF2-40B4-BE49-F238E27FC236}">
                  <a16:creationId xmlns:a16="http://schemas.microsoft.com/office/drawing/2014/main" id="{E6968273-E8D1-7F7E-E787-5A6911AFC374}"/>
                </a:ext>
              </a:extLst>
            </p:cNvPr>
            <p:cNvSpPr txBox="1"/>
            <p:nvPr/>
          </p:nvSpPr>
          <p:spPr>
            <a:xfrm>
              <a:off x="4443874" y="2170811"/>
              <a:ext cx="2837408" cy="2170081"/>
            </a:xfrm>
            <a:prstGeom prst="rect">
              <a:avLst/>
            </a:prstGeom>
            <a:solidFill>
              <a:schemeClr val="bg1">
                <a:lumMod val="95000"/>
                <a:lumOff val="5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Turn game commentary into highlights: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Commentary: What a pickup she has</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Main highlights: New York has </a:t>
              </a:r>
              <a:r>
                <a:rPr kumimoji="0" lang="en-US" sz="1200" b="0" i="0" u="none" strike="noStrike" kern="1200" cap="none" spc="0" normalizeH="0" baseline="0" noProof="0" err="1">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domina</a:t>
              </a: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Commentary: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1. Turner is so important defensively to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2. Griner pulled way out, Hartley with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3. At 1:54 remaining in the quarter, Pho</a:t>
              </a:r>
            </a:p>
          </p:txBody>
        </p:sp>
        <p:sp>
          <p:nvSpPr>
            <p:cNvPr id="14" name="Rectangle 13">
              <a:extLst>
                <a:ext uri="{FF2B5EF4-FFF2-40B4-BE49-F238E27FC236}">
                  <a16:creationId xmlns:a16="http://schemas.microsoft.com/office/drawing/2014/main" id="{650C4B54-EF50-23A7-4F84-8BEDE626FCF2}"/>
                </a:ext>
              </a:extLst>
            </p:cNvPr>
            <p:cNvSpPr/>
            <p:nvPr/>
          </p:nvSpPr>
          <p:spPr>
            <a:xfrm>
              <a:off x="4443874" y="3625035"/>
              <a:ext cx="2837409" cy="646331"/>
            </a:xfrm>
            <a:prstGeom prst="rect">
              <a:avLst/>
            </a:prstGeom>
            <a:gradFill flip="none" rotWithShape="1">
              <a:gsLst>
                <a:gs pos="0">
                  <a:schemeClr val="bg1">
                    <a:lumMod val="95000"/>
                    <a:lumOff val="5000"/>
                    <a:alpha val="0"/>
                  </a:schemeClr>
                </a:gs>
                <a:gs pos="76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15" name="TextBox 14">
              <a:extLst>
                <a:ext uri="{FF2B5EF4-FFF2-40B4-BE49-F238E27FC236}">
                  <a16:creationId xmlns:a16="http://schemas.microsoft.com/office/drawing/2014/main" id="{C7565DFE-327F-4825-0D6E-295C65EFE355}"/>
                </a:ext>
              </a:extLst>
            </p:cNvPr>
            <p:cNvSpPr txBox="1"/>
            <p:nvPr/>
          </p:nvSpPr>
          <p:spPr>
            <a:xfrm rot="16200000">
              <a:off x="7207330" y="2733221"/>
              <a:ext cx="785793"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Examples</a:t>
              </a:r>
            </a:p>
          </p:txBody>
        </p:sp>
        <p:sp>
          <p:nvSpPr>
            <p:cNvPr id="16" name="Right Brace 15">
              <a:extLst>
                <a:ext uri="{FF2B5EF4-FFF2-40B4-BE49-F238E27FC236}">
                  <a16:creationId xmlns:a16="http://schemas.microsoft.com/office/drawing/2014/main" id="{C57EEEE4-A3AE-5A67-E659-9E099AFDBA18}"/>
                </a:ext>
              </a:extLst>
            </p:cNvPr>
            <p:cNvSpPr/>
            <p:nvPr/>
          </p:nvSpPr>
          <p:spPr>
            <a:xfrm>
              <a:off x="7281282" y="3625035"/>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BE9D2B67-0352-B75B-B281-72ACA22A3DBC}"/>
                </a:ext>
              </a:extLst>
            </p:cNvPr>
            <p:cNvSpPr/>
            <p:nvPr/>
          </p:nvSpPr>
          <p:spPr>
            <a:xfrm>
              <a:off x="4443874" y="2540861"/>
              <a:ext cx="2837409" cy="646331"/>
            </a:xfrm>
            <a:prstGeom prst="rect">
              <a:avLst/>
            </a:prstGeom>
            <a:gradFill flip="none" rotWithShape="1">
              <a:gsLst>
                <a:gs pos="0">
                  <a:schemeClr val="bg1">
                    <a:lumMod val="95000"/>
                    <a:lumOff val="5000"/>
                    <a:alpha val="0"/>
                  </a:schemeClr>
                </a:gs>
                <a:gs pos="75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18" name="Right Brace 17">
              <a:extLst>
                <a:ext uri="{FF2B5EF4-FFF2-40B4-BE49-F238E27FC236}">
                  <a16:creationId xmlns:a16="http://schemas.microsoft.com/office/drawing/2014/main" id="{BC7DA511-8738-E170-B2F0-AA71081A30A9}"/>
                </a:ext>
              </a:extLst>
            </p:cNvPr>
            <p:cNvSpPr/>
            <p:nvPr/>
          </p:nvSpPr>
          <p:spPr>
            <a:xfrm>
              <a:off x="7281282" y="2540861"/>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46442F83-4B20-F0C4-A73D-65776CD459AE}"/>
                </a:ext>
              </a:extLst>
            </p:cNvPr>
            <p:cNvSpPr txBox="1"/>
            <p:nvPr/>
          </p:nvSpPr>
          <p:spPr>
            <a:xfrm rot="16200000">
              <a:off x="7306716" y="3817395"/>
              <a:ext cx="587020"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Inputs</a:t>
              </a:r>
            </a:p>
          </p:txBody>
        </p:sp>
        <p:grpSp>
          <p:nvGrpSpPr>
            <p:cNvPr id="20" name="Group 19">
              <a:extLst>
                <a:ext uri="{FF2B5EF4-FFF2-40B4-BE49-F238E27FC236}">
                  <a16:creationId xmlns:a16="http://schemas.microsoft.com/office/drawing/2014/main" id="{6372A7CB-F840-8194-A112-BF49EA193F0C}"/>
                </a:ext>
              </a:extLst>
            </p:cNvPr>
            <p:cNvGrpSpPr/>
            <p:nvPr/>
          </p:nvGrpSpPr>
          <p:grpSpPr>
            <a:xfrm>
              <a:off x="4443873" y="4405909"/>
              <a:ext cx="3287159" cy="1208913"/>
              <a:chOff x="4443873" y="4405909"/>
              <a:chExt cx="3287159" cy="1208913"/>
            </a:xfrm>
          </p:grpSpPr>
          <p:sp>
            <p:nvSpPr>
              <p:cNvPr id="21" name="TextBox 20">
                <a:extLst>
                  <a:ext uri="{FF2B5EF4-FFF2-40B4-BE49-F238E27FC236}">
                    <a16:creationId xmlns:a16="http://schemas.microsoft.com/office/drawing/2014/main" id="{C091464E-34CB-715A-4188-B2C17AD4BCDF}"/>
                  </a:ext>
                </a:extLst>
              </p:cNvPr>
              <p:cNvSpPr txBox="1"/>
              <p:nvPr/>
            </p:nvSpPr>
            <p:spPr>
              <a:xfrm>
                <a:off x="4445462" y="4405909"/>
                <a:ext cx="1865639"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Sample response </a:t>
                </a:r>
              </a:p>
            </p:txBody>
          </p:sp>
          <p:sp>
            <p:nvSpPr>
              <p:cNvPr id="22" name="TextBox 21">
                <a:extLst>
                  <a:ext uri="{FF2B5EF4-FFF2-40B4-BE49-F238E27FC236}">
                    <a16:creationId xmlns:a16="http://schemas.microsoft.com/office/drawing/2014/main" id="{FF80E7D1-2ABC-F793-B2D6-20DB21F1CDCB}"/>
                  </a:ext>
                </a:extLst>
              </p:cNvPr>
              <p:cNvSpPr txBox="1"/>
              <p:nvPr/>
            </p:nvSpPr>
            <p:spPr>
              <a:xfrm>
                <a:off x="4443874" y="4743678"/>
                <a:ext cx="2837408" cy="868251"/>
              </a:xfrm>
              <a:prstGeom prst="rect">
                <a:avLst/>
              </a:prstGeom>
              <a:solidFill>
                <a:schemeClr val="bg1">
                  <a:lumMod val="95000"/>
                  <a:lumOff val="5000"/>
                </a:schemeClr>
              </a:solidFill>
            </p:spPr>
            <p:txBody>
              <a:bodyPr wrap="square" rtlCol="0">
                <a:spAutoFit/>
              </a:bodyPr>
              <a:lstStyle>
                <a:defPPr>
                  <a:defRPr lang="en-US"/>
                </a:defPPr>
                <a:lvl1pPr>
                  <a:defRPr b="0" i="0">
                    <a:solidFill>
                      <a:schemeClr val="tx2">
                        <a:lumMod val="75000"/>
                      </a:schemeClr>
                    </a:solidFill>
                    <a:effectLst/>
                    <a:latin typeface="ColfaxAI"/>
                  </a:defRPr>
                </a:lvl1p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Main highlights:</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1. New York has had a strong run in the  </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2. Phoenix leading by 1 point, 24-23</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3. New York Liberty's comeback has be</a:t>
                </a:r>
              </a:p>
            </p:txBody>
          </p:sp>
          <p:sp>
            <p:nvSpPr>
              <p:cNvPr id="23" name="Rectangle 22">
                <a:extLst>
                  <a:ext uri="{FF2B5EF4-FFF2-40B4-BE49-F238E27FC236}">
                    <a16:creationId xmlns:a16="http://schemas.microsoft.com/office/drawing/2014/main" id="{C38D6134-5FCE-1CB1-8A34-FD78619D837B}"/>
                  </a:ext>
                </a:extLst>
              </p:cNvPr>
              <p:cNvSpPr/>
              <p:nvPr/>
            </p:nvSpPr>
            <p:spPr>
              <a:xfrm>
                <a:off x="4443873" y="4965598"/>
                <a:ext cx="2837409" cy="646331"/>
              </a:xfrm>
              <a:prstGeom prst="rect">
                <a:avLst/>
              </a:prstGeom>
              <a:gradFill flip="none" rotWithShape="1">
                <a:gsLst>
                  <a:gs pos="0">
                    <a:schemeClr val="bg1">
                      <a:lumMod val="95000"/>
                      <a:lumOff val="5000"/>
                      <a:alpha val="0"/>
                    </a:schemeClr>
                  </a:gs>
                  <a:gs pos="80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24" name="Right Brace 23">
                <a:extLst>
                  <a:ext uri="{FF2B5EF4-FFF2-40B4-BE49-F238E27FC236}">
                    <a16:creationId xmlns:a16="http://schemas.microsoft.com/office/drawing/2014/main" id="{B8D79AC9-3B47-64BA-2CC0-09C0B9B3B7F8}"/>
                  </a:ext>
                </a:extLst>
              </p:cNvPr>
              <p:cNvSpPr/>
              <p:nvPr/>
            </p:nvSpPr>
            <p:spPr>
              <a:xfrm>
                <a:off x="7281282" y="4965598"/>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8F3B1A96-064A-E702-8923-35EFC0440CF1}"/>
                  </a:ext>
                </a:extLst>
              </p:cNvPr>
              <p:cNvSpPr txBox="1"/>
              <p:nvPr/>
            </p:nvSpPr>
            <p:spPr>
              <a:xfrm rot="16200000">
                <a:off x="7280267" y="5157958"/>
                <a:ext cx="639919"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Results</a:t>
                </a:r>
              </a:p>
            </p:txBody>
          </p:sp>
        </p:grpSp>
      </p:grpSp>
      <p:grpSp>
        <p:nvGrpSpPr>
          <p:cNvPr id="26" name="Group 25">
            <a:extLst>
              <a:ext uri="{FF2B5EF4-FFF2-40B4-BE49-F238E27FC236}">
                <a16:creationId xmlns:a16="http://schemas.microsoft.com/office/drawing/2014/main" id="{4917D4E6-30BF-40D0-BA50-BF2999FB653E}"/>
              </a:ext>
              <a:ext uri="{C183D7F6-B498-43B3-948B-1728B52AA6E4}">
                <adec:decorative xmlns:adec="http://schemas.microsoft.com/office/drawing/2017/decorative" val="1"/>
              </a:ext>
            </a:extLst>
          </p:cNvPr>
          <p:cNvGrpSpPr/>
          <p:nvPr/>
        </p:nvGrpSpPr>
        <p:grpSpPr>
          <a:xfrm>
            <a:off x="8301962" y="2333556"/>
            <a:ext cx="3374222" cy="2052263"/>
            <a:chOff x="8301962" y="1757094"/>
            <a:chExt cx="3374222" cy="2052263"/>
          </a:xfrm>
        </p:grpSpPr>
        <p:sp>
          <p:nvSpPr>
            <p:cNvPr id="27" name="TextBox 26">
              <a:extLst>
                <a:ext uri="{FF2B5EF4-FFF2-40B4-BE49-F238E27FC236}">
                  <a16:creationId xmlns:a16="http://schemas.microsoft.com/office/drawing/2014/main" id="{8AC71813-96A8-D73F-72C1-36CA6839F405}"/>
                </a:ext>
              </a:extLst>
            </p:cNvPr>
            <p:cNvSpPr txBox="1"/>
            <p:nvPr/>
          </p:nvSpPr>
          <p:spPr>
            <a:xfrm>
              <a:off x="8301962" y="1757094"/>
              <a:ext cx="3374222" cy="338554"/>
            </a:xfrm>
            <a:prstGeom prst="rect">
              <a:avLst/>
            </a:prstGeom>
            <a:noFill/>
          </p:spPr>
          <p:txBody>
            <a:bodyPr wrap="square" rtlCol="0">
              <a:spAutoFit/>
            </a:bodyPr>
            <a:lstStyle>
              <a:defPPr>
                <a:defRPr lang="en-US"/>
              </a:defPPr>
              <a:lvl1pPr>
                <a:defRPr sz="1600">
                  <a:gradFill>
                    <a:gsLst>
                      <a:gs pos="0">
                        <a:schemeClr val="accent1"/>
                      </a:gs>
                      <a:gs pos="100000">
                        <a:schemeClr val="accent1"/>
                      </a:gs>
                    </a:gsLst>
                    <a:lin ang="5400000" scaled="1"/>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 and completion examples</a:t>
              </a:r>
            </a:p>
          </p:txBody>
        </p:sp>
        <p:grpSp>
          <p:nvGrpSpPr>
            <p:cNvPr id="28" name="Group 27">
              <a:extLst>
                <a:ext uri="{FF2B5EF4-FFF2-40B4-BE49-F238E27FC236}">
                  <a16:creationId xmlns:a16="http://schemas.microsoft.com/office/drawing/2014/main" id="{61BA6AA9-B5EC-80E7-AE21-E9470F6A091A}"/>
                </a:ext>
              </a:extLst>
            </p:cNvPr>
            <p:cNvGrpSpPr/>
            <p:nvPr/>
          </p:nvGrpSpPr>
          <p:grpSpPr>
            <a:xfrm>
              <a:off x="8866869" y="2170811"/>
              <a:ext cx="2674116" cy="1638546"/>
              <a:chOff x="8866869" y="2170811"/>
              <a:chExt cx="2674116" cy="1638546"/>
            </a:xfrm>
          </p:grpSpPr>
          <p:cxnSp>
            <p:nvCxnSpPr>
              <p:cNvPr id="29" name="Straight Arrow Connector 28">
                <a:extLst>
                  <a:ext uri="{FF2B5EF4-FFF2-40B4-BE49-F238E27FC236}">
                    <a16:creationId xmlns:a16="http://schemas.microsoft.com/office/drawing/2014/main" id="{7740FC90-93DF-5908-E2C4-1B014A328A4C}"/>
                  </a:ext>
                </a:extLst>
              </p:cNvPr>
              <p:cNvCxnSpPr>
                <a:cxnSpLocks/>
              </p:cNvCxnSpPr>
              <p:nvPr/>
            </p:nvCxnSpPr>
            <p:spPr>
              <a:xfrm>
                <a:off x="8975066" y="2170811"/>
                <a:ext cx="0" cy="1638546"/>
              </a:xfrm>
              <a:prstGeom prst="straightConnector1">
                <a:avLst/>
              </a:prstGeom>
              <a:ln>
                <a:solidFill>
                  <a:schemeClr val="accent1"/>
                </a:solidFill>
                <a:prstDash val="dash"/>
                <a:headEnd type="none" w="sm" len="med"/>
                <a:tailEnd type="triangle" w="sm"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2914E485-8F3D-601F-BFC9-AF5F8717B2B6}"/>
                  </a:ext>
                </a:extLst>
              </p:cNvPr>
              <p:cNvSpPr txBox="1"/>
              <p:nvPr/>
            </p:nvSpPr>
            <p:spPr>
              <a:xfrm rot="16200000">
                <a:off x="8424074" y="2926907"/>
                <a:ext cx="1101985" cy="216396"/>
              </a:xfrm>
              <a:prstGeom prst="roundRect">
                <a:avLst>
                  <a:gd name="adj" fmla="val 50000"/>
                </a:avLst>
              </a:prstGeom>
              <a:solidFill>
                <a:srgbClr val="0070C0"/>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7000">
                          <a:srgbClr val="FFFFFF"/>
                        </a:gs>
                      </a:gsLst>
                      <a:lin ang="2700000" scaled="1"/>
                    </a:gradFill>
                    <a:effectLst/>
                    <a:uLnTx/>
                    <a:uFillTx/>
                    <a:latin typeface="Segoe UI" panose="020B0502040204020203" pitchFamily="34" charset="0"/>
                    <a:ea typeface="+mn-ea"/>
                    <a:cs typeface="Segoe UI" panose="020B0502040204020203" pitchFamily="34" charset="0"/>
                  </a:rPr>
                  <a:t>Fine-tuning</a:t>
                </a:r>
              </a:p>
            </p:txBody>
          </p:sp>
          <p:sp>
            <p:nvSpPr>
              <p:cNvPr id="32" name="Round Same Side Corner Rectangle 83">
                <a:extLst>
                  <a:ext uri="{FF2B5EF4-FFF2-40B4-BE49-F238E27FC236}">
                    <a16:creationId xmlns:a16="http://schemas.microsoft.com/office/drawing/2014/main" id="{44F8339B-0CEC-4D81-9786-6A17B2F040DF}"/>
                  </a:ext>
                </a:extLst>
              </p:cNvPr>
              <p:cNvSpPr/>
              <p:nvPr/>
            </p:nvSpPr>
            <p:spPr>
              <a:xfrm rot="16200000">
                <a:off x="9691347" y="1867402"/>
                <a:ext cx="1252162" cy="2316663"/>
              </a:xfrm>
              <a:prstGeom prst="round2SameRect">
                <a:avLst/>
              </a:prstGeom>
              <a:solidFill>
                <a:schemeClr val="bg1">
                  <a:lumMod val="85000"/>
                  <a:lumOff val="15000"/>
                  <a:alpha val="62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E2DE980-C4FF-A315-55C7-CB6D42BD7A58}"/>
                  </a:ext>
                </a:extLst>
              </p:cNvPr>
              <p:cNvSpPr txBox="1"/>
              <p:nvPr/>
            </p:nvSpPr>
            <p:spPr>
              <a:xfrm>
                <a:off x="9224325" y="2548680"/>
                <a:ext cx="2316660" cy="9541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hyperparams</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batch_size</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4</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learning_rate_multiplier</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0.1</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n_epochs</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4</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prompt_loss_weight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0.1</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use_packing</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50E6FF"/>
                        </a:gs>
                        <a:gs pos="100000">
                          <a:srgbClr val="50E6FF"/>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true</a:t>
                </a:r>
                <a:endPar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p>
            </p:txBody>
          </p:sp>
        </p:grpSp>
      </p:grpSp>
      <p:cxnSp>
        <p:nvCxnSpPr>
          <p:cNvPr id="34" name="Straight Connector 33">
            <a:extLst>
              <a:ext uri="{FF2B5EF4-FFF2-40B4-BE49-F238E27FC236}">
                <a16:creationId xmlns:a16="http://schemas.microsoft.com/office/drawing/2014/main" id="{A7BC93A3-4EED-FAD0-7B23-5FC1032D0DED}"/>
              </a:ext>
              <a:ext uri="{C183D7F6-B498-43B3-948B-1728B52AA6E4}">
                <adec:decorative xmlns:adec="http://schemas.microsoft.com/office/drawing/2017/decorative" val="1"/>
              </a:ext>
            </a:extLst>
          </p:cNvPr>
          <p:cNvCxnSpPr>
            <a:cxnSpLocks/>
          </p:cNvCxnSpPr>
          <p:nvPr/>
        </p:nvCxnSpPr>
        <p:spPr>
          <a:xfrm>
            <a:off x="3955107" y="1519985"/>
            <a:ext cx="0" cy="4418931"/>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B23D3B-9355-9407-69FD-52B24B996C74}"/>
              </a:ext>
              <a:ext uri="{C183D7F6-B498-43B3-948B-1728B52AA6E4}">
                <adec:decorative xmlns:adec="http://schemas.microsoft.com/office/drawing/2017/decorative" val="1"/>
              </a:ext>
            </a:extLst>
          </p:cNvPr>
          <p:cNvCxnSpPr>
            <a:cxnSpLocks/>
          </p:cNvCxnSpPr>
          <p:nvPr/>
        </p:nvCxnSpPr>
        <p:spPr>
          <a:xfrm>
            <a:off x="8037853" y="1531570"/>
            <a:ext cx="0" cy="4418931"/>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 Placeholder 19">
            <a:extLst>
              <a:ext uri="{FF2B5EF4-FFF2-40B4-BE49-F238E27FC236}">
                <a16:creationId xmlns:a16="http://schemas.microsoft.com/office/drawing/2014/main" id="{0ABDD577-70F2-46F0-B91B-D3A32D8F13A5}"/>
              </a:ext>
            </a:extLst>
          </p:cNvPr>
          <p:cNvSpPr txBox="1">
            <a:spLocks/>
          </p:cNvSpPr>
          <p:nvPr/>
        </p:nvSpPr>
        <p:spPr>
          <a:xfrm>
            <a:off x="4445462" y="1429529"/>
            <a:ext cx="3304252" cy="830997"/>
          </a:xfrm>
          <a:prstGeom prst="rect">
            <a:avLst/>
          </a:prstGeom>
        </p:spPr>
        <p:txBody>
          <a:bodyPr vert="horz" wrap="square" lIns="9144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Refine with examples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(‘few shot learning’) with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a simple UX</a:t>
            </a:r>
          </a:p>
        </p:txBody>
      </p:sp>
      <p:sp>
        <p:nvSpPr>
          <p:cNvPr id="37" name="Text Placeholder 19">
            <a:extLst>
              <a:ext uri="{FF2B5EF4-FFF2-40B4-BE49-F238E27FC236}">
                <a16:creationId xmlns:a16="http://schemas.microsoft.com/office/drawing/2014/main" id="{7ADF82D8-0E58-27F3-57C5-413B9A532F5B}"/>
              </a:ext>
            </a:extLst>
          </p:cNvPr>
          <p:cNvSpPr txBox="1">
            <a:spLocks/>
          </p:cNvSpPr>
          <p:nvPr/>
        </p:nvSpPr>
        <p:spPr>
          <a:xfrm>
            <a:off x="8336947" y="1429529"/>
            <a:ext cx="3304252" cy="830997"/>
          </a:xfrm>
          <a:prstGeom prst="rect">
            <a:avLst/>
          </a:prstGeom>
        </p:spPr>
        <p:txBody>
          <a:bodyPr vert="horz" wrap="square" lIns="9144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Optimize accuracy and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latency to validate proof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of concept fast</a:t>
            </a:r>
          </a:p>
        </p:txBody>
      </p:sp>
      <p:sp>
        <p:nvSpPr>
          <p:cNvPr id="38" name="TextBox 37">
            <a:extLst>
              <a:ext uri="{FF2B5EF4-FFF2-40B4-BE49-F238E27FC236}">
                <a16:creationId xmlns:a16="http://schemas.microsoft.com/office/drawing/2014/main" id="{76EB2E5C-EC73-C94F-73F6-CE5DBBA34DE2}"/>
              </a:ext>
            </a:extLst>
          </p:cNvPr>
          <p:cNvSpPr txBox="1"/>
          <p:nvPr/>
        </p:nvSpPr>
        <p:spPr>
          <a:xfrm>
            <a:off x="8344535" y="4480524"/>
            <a:ext cx="1280921" cy="4473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Azure OpenAI Service</a:t>
            </a:r>
          </a:p>
        </p:txBody>
      </p:sp>
    </p:spTree>
    <p:extLst>
      <p:ext uri="{BB962C8B-B14F-4D97-AF65-F5344CB8AC3E}">
        <p14:creationId xmlns:p14="http://schemas.microsoft.com/office/powerpoint/2010/main" val="4040404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D93C-78FE-1C72-5A8C-0C36013502E8}"/>
              </a:ext>
            </a:extLst>
          </p:cNvPr>
          <p:cNvSpPr>
            <a:spLocks noGrp="1"/>
          </p:cNvSpPr>
          <p:nvPr>
            <p:ph type="title"/>
          </p:nvPr>
        </p:nvSpPr>
        <p:spPr/>
        <p:txBody>
          <a:bodyPr/>
          <a:lstStyle/>
          <a:p>
            <a:r>
              <a:rPr lang="en-US"/>
              <a:t>Tokens</a:t>
            </a:r>
          </a:p>
        </p:txBody>
      </p:sp>
      <p:sp>
        <p:nvSpPr>
          <p:cNvPr id="6" name="Content Placeholder 5">
            <a:extLst>
              <a:ext uri="{FF2B5EF4-FFF2-40B4-BE49-F238E27FC236}">
                <a16:creationId xmlns:a16="http://schemas.microsoft.com/office/drawing/2014/main" id="{010FFE4E-D86B-F067-7F99-C1754E8E1E3C}"/>
              </a:ext>
            </a:extLst>
          </p:cNvPr>
          <p:cNvSpPr>
            <a:spLocks noGrp="1"/>
          </p:cNvSpPr>
          <p:nvPr>
            <p:ph sz="quarter" idx="10"/>
          </p:nvPr>
        </p:nvSpPr>
        <p:spPr>
          <a:xfrm>
            <a:off x="584200" y="1435100"/>
            <a:ext cx="8603343" cy="4222694"/>
          </a:xfrm>
        </p:spPr>
        <p:txBody>
          <a:bodyPr/>
          <a:lstStyle/>
          <a:p>
            <a:pPr marL="0" indent="0">
              <a:buNone/>
            </a:pPr>
            <a:r>
              <a:rPr lang="en-US"/>
              <a:t>You can think of tokens as pieces of words used for natural language processing. For English text, 1 token is approximately 4 characters or 0.75 words. </a:t>
            </a:r>
          </a:p>
          <a:p>
            <a:pPr marL="0" indent="0">
              <a:buNone/>
            </a:pPr>
            <a:endParaRPr lang="en-US"/>
          </a:p>
          <a:p>
            <a:pPr marL="0" indent="0">
              <a:buNone/>
            </a:pPr>
            <a:r>
              <a:rPr lang="en-US"/>
              <a:t>As a point of reference, the collected works of Shakespeare are about 900,000 words or 1.2M tokens.</a:t>
            </a:r>
          </a:p>
          <a:p>
            <a:pPr marL="0" indent="0">
              <a:buNone/>
            </a:pPr>
            <a:br>
              <a:rPr lang="en-US"/>
            </a:br>
            <a:endParaRPr lang="en-US"/>
          </a:p>
          <a:p>
            <a:pPr marL="0" indent="0">
              <a:buNone/>
            </a:pPr>
            <a:endParaRPr lang="en-US"/>
          </a:p>
        </p:txBody>
      </p:sp>
      <p:cxnSp>
        <p:nvCxnSpPr>
          <p:cNvPr id="9" name="Straight Connector 8">
            <a:extLst>
              <a:ext uri="{FF2B5EF4-FFF2-40B4-BE49-F238E27FC236}">
                <a16:creationId xmlns:a16="http://schemas.microsoft.com/office/drawing/2014/main" id="{2CC0EE7C-714B-EBF3-E459-DE42CAA2CBD3}"/>
              </a:ext>
              <a:ext uri="{C183D7F6-B498-43B3-948B-1728B52AA6E4}">
                <adec:decorative xmlns:adec="http://schemas.microsoft.com/office/drawing/2017/decorative" val="1"/>
              </a:ext>
            </a:extLst>
          </p:cNvPr>
          <p:cNvCxnSpPr>
            <a:cxnSpLocks/>
          </p:cNvCxnSpPr>
          <p:nvPr/>
        </p:nvCxnSpPr>
        <p:spPr>
          <a:xfrm>
            <a:off x="584200" y="3025886"/>
            <a:ext cx="11022583"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1913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Up:  Microsoft Cognitive Services Give your apps a human side">
            <a:extLst>
              <a:ext uri="{FF2B5EF4-FFF2-40B4-BE49-F238E27FC236}">
                <a16:creationId xmlns:a16="http://schemas.microsoft.com/office/drawing/2014/main" id="{F4604F58-4377-76A5-97BC-D011961C6D68}"/>
              </a:ext>
            </a:extLst>
          </p:cNvPr>
          <p:cNvSpPr>
            <a:spLocks noGrp="1"/>
          </p:cNvSpPr>
          <p:nvPr>
            <p:ph type="title"/>
          </p:nvPr>
        </p:nvSpPr>
        <p:spPr/>
        <p:txBody>
          <a:bodyPr/>
          <a:lstStyle/>
          <a:p>
            <a:pPr lvl="0"/>
            <a:r>
              <a:rPr lang="en-US" noProof="0"/>
              <a:t>Understanding tokens and probabilities</a:t>
            </a:r>
          </a:p>
        </p:txBody>
      </p:sp>
      <p:sp>
        <p:nvSpPr>
          <p:cNvPr id="5" name="TextBox 4">
            <a:extLst>
              <a:ext uri="{FF2B5EF4-FFF2-40B4-BE49-F238E27FC236}">
                <a16:creationId xmlns:a16="http://schemas.microsoft.com/office/drawing/2014/main" id="{9435DBA5-DA6B-6B88-1B62-EC443CCC1A06}"/>
              </a:ext>
            </a:extLst>
          </p:cNvPr>
          <p:cNvSpPr txBox="1"/>
          <p:nvPr/>
        </p:nvSpPr>
        <p:spPr>
          <a:xfrm>
            <a:off x="500421" y="1164677"/>
            <a:ext cx="12464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Segoe UI" panose="020B0502040204020203" pitchFamily="34" charset="0"/>
              </a:rPr>
              <a:t>Tokens:</a:t>
            </a:r>
          </a:p>
        </p:txBody>
      </p:sp>
      <p:pic>
        <p:nvPicPr>
          <p:cNvPr id="4" name="Picture 3" descr="I have an orange cat named Butterscotch">
            <a:extLst>
              <a:ext uri="{FF2B5EF4-FFF2-40B4-BE49-F238E27FC236}">
                <a16:creationId xmlns:a16="http://schemas.microsoft.com/office/drawing/2014/main" id="{AC8836B3-535E-FA23-BDD7-26888CAFF74C}"/>
              </a:ext>
            </a:extLst>
          </p:cNvPr>
          <p:cNvPicPr>
            <a:picLocks noChangeAspect="1"/>
          </p:cNvPicPr>
          <p:nvPr/>
        </p:nvPicPr>
        <p:blipFill>
          <a:blip r:embed="rId2">
            <a:clrChange>
              <a:clrFrom>
                <a:srgbClr val="F7F7F8"/>
              </a:clrFrom>
              <a:clrTo>
                <a:srgbClr val="F7F7F8">
                  <a:alpha val="0"/>
                </a:srgbClr>
              </a:clrTo>
            </a:clrChange>
          </a:blip>
          <a:stretch>
            <a:fillRect/>
          </a:stretch>
        </p:blipFill>
        <p:spPr>
          <a:xfrm>
            <a:off x="540678" y="1513131"/>
            <a:ext cx="6256699" cy="799825"/>
          </a:xfrm>
          <a:prstGeom prst="rect">
            <a:avLst/>
          </a:prstGeom>
        </p:spPr>
      </p:pic>
      <p:pic>
        <p:nvPicPr>
          <p:cNvPr id="6" name="Picture 5" descr="Horses are my favorite">
            <a:extLst>
              <a:ext uri="{FF2B5EF4-FFF2-40B4-BE49-F238E27FC236}">
                <a16:creationId xmlns:a16="http://schemas.microsoft.com/office/drawing/2014/main" id="{7FABC3CB-E3BF-B095-9560-2CE3D6BC4614}"/>
              </a:ext>
            </a:extLst>
          </p:cNvPr>
          <p:cNvPicPr>
            <a:picLocks noChangeAspect="1"/>
          </p:cNvPicPr>
          <p:nvPr/>
        </p:nvPicPr>
        <p:blipFill>
          <a:blip r:embed="rId3">
            <a:clrChange>
              <a:clrFrom>
                <a:srgbClr val="F7F7F8"/>
              </a:clrFrom>
              <a:clrTo>
                <a:srgbClr val="F7F7F8">
                  <a:alpha val="0"/>
                </a:srgbClr>
              </a:clrTo>
            </a:clrChange>
          </a:blip>
          <a:stretch>
            <a:fillRect/>
          </a:stretch>
        </p:blipFill>
        <p:spPr>
          <a:xfrm>
            <a:off x="540679" y="2686050"/>
            <a:ext cx="6329800" cy="1724354"/>
          </a:xfrm>
          <a:prstGeom prst="rect">
            <a:avLst/>
          </a:prstGeom>
        </p:spPr>
      </p:pic>
      <p:sp>
        <p:nvSpPr>
          <p:cNvPr id="9" name="TextBox 8">
            <a:extLst>
              <a:ext uri="{FF2B5EF4-FFF2-40B4-BE49-F238E27FC236}">
                <a16:creationId xmlns:a16="http://schemas.microsoft.com/office/drawing/2014/main" id="{589F3305-DC16-25ED-4C1C-60FA526A46C0}"/>
              </a:ext>
            </a:extLst>
          </p:cNvPr>
          <p:cNvSpPr txBox="1"/>
          <p:nvPr/>
        </p:nvSpPr>
        <p:spPr>
          <a:xfrm>
            <a:off x="500420" y="4364161"/>
            <a:ext cx="12464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Segoe UI" panose="020B0502040204020203" pitchFamily="34" charset="0"/>
              </a:rPr>
              <a:t>Probabilities:</a:t>
            </a:r>
          </a:p>
        </p:txBody>
      </p:sp>
      <p:pic>
        <p:nvPicPr>
          <p:cNvPr id="7" name="Picture 6" descr="If temperature is 0">
            <a:extLst>
              <a:ext uri="{FF2B5EF4-FFF2-40B4-BE49-F238E27FC236}">
                <a16:creationId xmlns:a16="http://schemas.microsoft.com/office/drawing/2014/main" id="{FB7ECFC1-E410-7FFB-D5FE-9E53BB777498}"/>
              </a:ext>
            </a:extLst>
          </p:cNvPr>
          <p:cNvPicPr>
            <a:picLocks noChangeAspect="1"/>
          </p:cNvPicPr>
          <p:nvPr/>
        </p:nvPicPr>
        <p:blipFill>
          <a:blip r:embed="rId4"/>
          <a:stretch>
            <a:fillRect/>
          </a:stretch>
        </p:blipFill>
        <p:spPr>
          <a:xfrm>
            <a:off x="627042" y="4666582"/>
            <a:ext cx="2786083" cy="1595449"/>
          </a:xfrm>
          <a:prstGeom prst="rect">
            <a:avLst/>
          </a:prstGeom>
        </p:spPr>
      </p:pic>
      <p:pic>
        <p:nvPicPr>
          <p:cNvPr id="8" name="Picture 7" descr="If temperature is 1">
            <a:extLst>
              <a:ext uri="{FF2B5EF4-FFF2-40B4-BE49-F238E27FC236}">
                <a16:creationId xmlns:a16="http://schemas.microsoft.com/office/drawing/2014/main" id="{BDBFA61C-A24C-D0CA-6E38-9CF164DBD165}"/>
              </a:ext>
            </a:extLst>
          </p:cNvPr>
          <p:cNvPicPr>
            <a:picLocks noChangeAspect="1"/>
          </p:cNvPicPr>
          <p:nvPr/>
        </p:nvPicPr>
        <p:blipFill>
          <a:blip r:embed="rId5"/>
          <a:stretch>
            <a:fillRect/>
          </a:stretch>
        </p:blipFill>
        <p:spPr>
          <a:xfrm>
            <a:off x="3701905" y="4654675"/>
            <a:ext cx="2762270" cy="1619262"/>
          </a:xfrm>
          <a:prstGeom prst="rect">
            <a:avLst/>
          </a:prstGeom>
        </p:spPr>
      </p:pic>
      <p:sp>
        <p:nvSpPr>
          <p:cNvPr id="10" name="TextBox 9">
            <a:extLst>
              <a:ext uri="{FF2B5EF4-FFF2-40B4-BE49-F238E27FC236}">
                <a16:creationId xmlns:a16="http://schemas.microsoft.com/office/drawing/2014/main" id="{29DC5B3D-DE59-2E08-9E18-779857AB3E4F}"/>
              </a:ext>
            </a:extLst>
          </p:cNvPr>
          <p:cNvSpPr txBox="1"/>
          <p:nvPr/>
        </p:nvSpPr>
        <p:spPr>
          <a:xfrm>
            <a:off x="7253220" y="1157603"/>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Prompt Instruction</a:t>
            </a:r>
          </a:p>
        </p:txBody>
      </p:sp>
      <p:sp>
        <p:nvSpPr>
          <p:cNvPr id="11" name="TextBox 10">
            <a:extLst>
              <a:ext uri="{FF2B5EF4-FFF2-40B4-BE49-F238E27FC236}">
                <a16:creationId xmlns:a16="http://schemas.microsoft.com/office/drawing/2014/main" id="{FF9659BE-F0B9-A030-FD3D-405E1CB1500F}"/>
              </a:ext>
            </a:extLst>
          </p:cNvPr>
          <p:cNvSpPr txBox="1"/>
          <p:nvPr/>
        </p:nvSpPr>
        <p:spPr>
          <a:xfrm>
            <a:off x="7243492" y="1459395"/>
            <a:ext cx="452686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Suggest three names for an animal that is a superhero.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Animal: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Names: Captain </a:t>
            </a:r>
            <a:r>
              <a:rPr kumimoji="0" lang="en-US" sz="1200" b="0" i="0" u="none" strike="noStrike" kern="1200" cap="none" spc="0" normalizeH="0" baseline="0" noProof="0" err="1">
                <a:ln>
                  <a:noFill/>
                </a:ln>
                <a:solidFill>
                  <a:prstClr val="white"/>
                </a:solidFill>
                <a:effectLst/>
                <a:uLnTx/>
                <a:uFillTx/>
                <a:ea typeface="+mn-ea"/>
                <a:cs typeface="+mn-cs"/>
              </a:rPr>
              <a:t>Sharpclaw</a:t>
            </a:r>
            <a:r>
              <a:rPr kumimoji="0" lang="en-US" sz="1200" b="0" i="0" u="none" strike="noStrike" kern="1200" cap="none" spc="0" normalizeH="0" baseline="0" noProof="0">
                <a:ln>
                  <a:noFill/>
                </a:ln>
                <a:solidFill>
                  <a:prstClr val="white"/>
                </a:solidFill>
                <a:effectLst/>
                <a:uLnTx/>
                <a:uFillTx/>
                <a:ea typeface="+mn-ea"/>
                <a:cs typeface="+mn-cs"/>
              </a:rPr>
              <a:t>, Agent Fluffball, The Incredible Feline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Animal: Dog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Names: Ruff the Protector, Wonder Canine, Sir Barks-a-Lot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Animal: Horse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Names:</a:t>
            </a:r>
          </a:p>
        </p:txBody>
      </p:sp>
      <p:sp>
        <p:nvSpPr>
          <p:cNvPr id="12" name="TextBox 11">
            <a:extLst>
              <a:ext uri="{FF2B5EF4-FFF2-40B4-BE49-F238E27FC236}">
                <a16:creationId xmlns:a16="http://schemas.microsoft.com/office/drawing/2014/main" id="{29421373-DA5A-54E0-8FC7-6568D901DA93}"/>
              </a:ext>
            </a:extLst>
          </p:cNvPr>
          <p:cNvSpPr txBox="1"/>
          <p:nvPr/>
        </p:nvSpPr>
        <p:spPr>
          <a:xfrm>
            <a:off x="7243492" y="31520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Completion Temperature 0 (always the same)</a:t>
            </a:r>
          </a:p>
        </p:txBody>
      </p:sp>
      <p:sp>
        <p:nvSpPr>
          <p:cNvPr id="13" name="TextBox 12">
            <a:extLst>
              <a:ext uri="{FF2B5EF4-FFF2-40B4-BE49-F238E27FC236}">
                <a16:creationId xmlns:a16="http://schemas.microsoft.com/office/drawing/2014/main" id="{A3CD6306-72A4-099F-0233-62A39EDCDA46}"/>
              </a:ext>
            </a:extLst>
          </p:cNvPr>
          <p:cNvSpPr txBox="1"/>
          <p:nvPr/>
        </p:nvSpPr>
        <p:spPr>
          <a:xfrm>
            <a:off x="7243492" y="3476005"/>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Mighty Equine, The Great Galloper, </a:t>
            </a:r>
            <a:r>
              <a:rPr kumimoji="0" lang="en-US" sz="1200" b="0" i="0" u="none" strike="noStrike" kern="1200" cap="none" spc="0" normalizeH="0" baseline="0" noProof="0" err="1">
                <a:ln>
                  <a:noFill/>
                </a:ln>
                <a:solidFill>
                  <a:prstClr val="white"/>
                </a:solidFill>
                <a:effectLst/>
                <a:uLnTx/>
                <a:uFillTx/>
                <a:ea typeface="+mn-ea"/>
                <a:cs typeface="+mn-cs"/>
              </a:rPr>
              <a:t>Thunderhoof</a:t>
            </a:r>
            <a:endParaRPr kumimoji="0" lang="en-CA" sz="1200" b="0" i="0" u="none" strike="noStrike" kern="1200" cap="none" spc="0" normalizeH="0" baseline="0" noProof="0">
              <a:ln>
                <a:noFill/>
              </a:ln>
              <a:solidFill>
                <a:prstClr val="white"/>
              </a:solidFill>
              <a:effectLst/>
              <a:uLnTx/>
              <a:uFillTx/>
              <a:ea typeface="+mn-ea"/>
              <a:cs typeface="+mn-cs"/>
            </a:endParaRPr>
          </a:p>
        </p:txBody>
      </p:sp>
      <p:sp>
        <p:nvSpPr>
          <p:cNvPr id="14" name="TextBox 13">
            <a:extLst>
              <a:ext uri="{FF2B5EF4-FFF2-40B4-BE49-F238E27FC236}">
                <a16:creationId xmlns:a16="http://schemas.microsoft.com/office/drawing/2014/main" id="{F2D5EF81-F568-583E-B1F2-779314B61B99}"/>
              </a:ext>
            </a:extLst>
          </p:cNvPr>
          <p:cNvSpPr txBox="1"/>
          <p:nvPr/>
        </p:nvSpPr>
        <p:spPr>
          <a:xfrm>
            <a:off x="7253220" y="40365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Completion Temperature 1 (often different)</a:t>
            </a:r>
          </a:p>
        </p:txBody>
      </p:sp>
      <p:sp>
        <p:nvSpPr>
          <p:cNvPr id="15" name="TextBox 14">
            <a:extLst>
              <a:ext uri="{FF2B5EF4-FFF2-40B4-BE49-F238E27FC236}">
                <a16:creationId xmlns:a16="http://schemas.microsoft.com/office/drawing/2014/main" id="{C6A2B8D8-A7FF-9CF6-6436-8A3F67BB6BD0}"/>
              </a:ext>
            </a:extLst>
          </p:cNvPr>
          <p:cNvSpPr txBox="1"/>
          <p:nvPr/>
        </p:nvSpPr>
        <p:spPr>
          <a:xfrm>
            <a:off x="7253220" y="4360505"/>
            <a:ext cx="452686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Blaze the Miracle Mare, Pegasus the Winged Warrior, </a:t>
            </a:r>
            <a:br>
              <a:rPr kumimoji="0" lang="en-US" sz="1200" b="0" i="0" u="none" strike="noStrike" kern="1200" cap="none" spc="0" normalizeH="0" baseline="0" noProof="0">
                <a:ln>
                  <a:noFill/>
                </a:ln>
                <a:solidFill>
                  <a:prstClr val="white"/>
                </a:solidFill>
                <a:effectLst/>
                <a:uLnTx/>
                <a:uFillTx/>
                <a:ea typeface="+mn-ea"/>
                <a:cs typeface="+mn-cs"/>
              </a:rPr>
            </a:br>
            <a:r>
              <a:rPr kumimoji="0" lang="en-US" sz="1200" b="0" i="0" u="none" strike="noStrike" kern="1200" cap="none" spc="0" normalizeH="0" baseline="0" noProof="0">
                <a:ln>
                  <a:noFill/>
                </a:ln>
                <a:solidFill>
                  <a:prstClr val="white"/>
                </a:solidFill>
                <a:effectLst/>
                <a:uLnTx/>
                <a:uFillTx/>
                <a:ea typeface="+mn-ea"/>
                <a:cs typeface="+mn-cs"/>
              </a:rPr>
              <a:t>Secretariat the Superhorse</a:t>
            </a:r>
            <a:endParaRPr kumimoji="0" lang="en-CA" sz="1200" b="0" i="0" u="none" strike="noStrike" kern="1200" cap="none" spc="0" normalizeH="0" baseline="0" noProof="0">
              <a:ln>
                <a:noFill/>
              </a:ln>
              <a:solidFill>
                <a:prstClr val="white"/>
              </a:solidFill>
              <a:effectLst/>
              <a:uLnTx/>
              <a:uFillTx/>
              <a:ea typeface="+mn-ea"/>
              <a:cs typeface="+mn-cs"/>
            </a:endParaRPr>
          </a:p>
        </p:txBody>
      </p:sp>
      <p:sp>
        <p:nvSpPr>
          <p:cNvPr id="16" name="TextBox 15">
            <a:extLst>
              <a:ext uri="{FF2B5EF4-FFF2-40B4-BE49-F238E27FC236}">
                <a16:creationId xmlns:a16="http://schemas.microsoft.com/office/drawing/2014/main" id="{22C541EE-1A2C-6CE6-12B5-CA23466915F1}"/>
              </a:ext>
            </a:extLst>
          </p:cNvPr>
          <p:cNvSpPr txBox="1"/>
          <p:nvPr/>
        </p:nvSpPr>
        <p:spPr>
          <a:xfrm>
            <a:off x="7243492" y="49210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Completion Temperature 1 (often different)</a:t>
            </a:r>
          </a:p>
        </p:txBody>
      </p:sp>
      <p:sp>
        <p:nvSpPr>
          <p:cNvPr id="17" name="TextBox 16">
            <a:extLst>
              <a:ext uri="{FF2B5EF4-FFF2-40B4-BE49-F238E27FC236}">
                <a16:creationId xmlns:a16="http://schemas.microsoft.com/office/drawing/2014/main" id="{98373175-6C3A-6E57-FAE8-8C2AB52BC88B}"/>
              </a:ext>
            </a:extLst>
          </p:cNvPr>
          <p:cNvSpPr txBox="1"/>
          <p:nvPr/>
        </p:nvSpPr>
        <p:spPr>
          <a:xfrm>
            <a:off x="7243492" y="5245005"/>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Blaze of Glory, Sterling Silver, Thunderbolt</a:t>
            </a:r>
            <a:endParaRPr kumimoji="0" lang="en-CA" sz="1200" b="0" i="0" u="none" strike="noStrike" kern="1200" cap="none" spc="0" normalizeH="0" baseline="0" noProof="0">
              <a:ln>
                <a:noFill/>
              </a:ln>
              <a:solidFill>
                <a:prstClr val="white"/>
              </a:solidFill>
              <a:effectLst/>
              <a:uLnTx/>
              <a:uFillTx/>
              <a:ea typeface="+mn-ea"/>
              <a:cs typeface="+mn-cs"/>
            </a:endParaRPr>
          </a:p>
        </p:txBody>
      </p:sp>
    </p:spTree>
    <p:extLst>
      <p:ext uri="{BB962C8B-B14F-4D97-AF65-F5344CB8AC3E}">
        <p14:creationId xmlns:p14="http://schemas.microsoft.com/office/powerpoint/2010/main" val="1772063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38" presetClass="entr" presetSubtype="0" accel="50000" fill="hold" grpId="0" nodeType="withEffect">
                                  <p:stCondLst>
                                    <p:cond delay="0"/>
                                  </p:stCondLst>
                                  <p:iterate type="lt">
                                    <p:tmPct val="50000"/>
                                  </p:iterate>
                                  <p:childTnLst>
                                    <p:set>
                                      <p:cBhvr>
                                        <p:cTn id="35" dur="1" fill="hold">
                                          <p:stCondLst>
                                            <p:cond delay="0"/>
                                          </p:stCondLst>
                                        </p:cTn>
                                        <p:tgtEl>
                                          <p:spTgt spid="11"/>
                                        </p:tgtEl>
                                        <p:attrNameLst>
                                          <p:attrName>style.visibility</p:attrName>
                                        </p:attrNameLst>
                                      </p:cBhvr>
                                      <p:to>
                                        <p:strVal val="visible"/>
                                      </p:to>
                                    </p:set>
                                    <p:set>
                                      <p:cBhvr>
                                        <p:cTn id="36" dur="46" fill="hold">
                                          <p:stCondLst>
                                            <p:cond delay="0"/>
                                          </p:stCondLst>
                                        </p:cTn>
                                        <p:tgtEl>
                                          <p:spTgt spid="11"/>
                                        </p:tgtEl>
                                        <p:attrNameLst>
                                          <p:attrName>style.rotation</p:attrName>
                                        </p:attrNameLst>
                                      </p:cBhvr>
                                      <p:to>
                                        <p:strVal val="-45.0"/>
                                      </p:to>
                                    </p:set>
                                    <p:anim calcmode="lin" valueType="num">
                                      <p:cBhvr>
                                        <p:cTn id="37" dur="46" fill="hold">
                                          <p:stCondLst>
                                            <p:cond delay="46"/>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38" dur="46"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39" dur="2" decel="50000" autoRev="1" fill="hold">
                                          <p:stCondLst>
                                            <p:cond delay="46"/>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40" dur="1" fill="hold">
                                          <p:stCondLst>
                                            <p:cond delay="99"/>
                                          </p:stCondLst>
                                        </p:cTn>
                                        <p:tgtEl>
                                          <p:spTgt spid="11"/>
                                        </p:tgtEl>
                                        <p:attrNameLst>
                                          <p:attrName>ppt_y</p:attrName>
                                        </p:attrNameLst>
                                      </p:cBhvr>
                                      <p:tavLst>
                                        <p:tav tm="0">
                                          <p:val>
                                            <p:strVal val="#ppt_y-(0.354*#ppt_w-0.172*#ppt_h)"/>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38" presetClass="entr" presetSubtype="0" accel="50000" fill="hold" grpId="0" nodeType="clickEffect">
                                  <p:stCondLst>
                                    <p:cond delay="0"/>
                                  </p:stCondLst>
                                  <p:iterate type="lt">
                                    <p:tmPct val="50000"/>
                                  </p:iterate>
                                  <p:childTnLst>
                                    <p:set>
                                      <p:cBhvr>
                                        <p:cTn id="47" dur="1" fill="hold">
                                          <p:stCondLst>
                                            <p:cond delay="0"/>
                                          </p:stCondLst>
                                        </p:cTn>
                                        <p:tgtEl>
                                          <p:spTgt spid="13"/>
                                        </p:tgtEl>
                                        <p:attrNameLst>
                                          <p:attrName>style.visibility</p:attrName>
                                        </p:attrNameLst>
                                      </p:cBhvr>
                                      <p:to>
                                        <p:strVal val="visible"/>
                                      </p:to>
                                    </p:set>
                                    <p:set>
                                      <p:cBhvr>
                                        <p:cTn id="48" dur="46" fill="hold">
                                          <p:stCondLst>
                                            <p:cond delay="0"/>
                                          </p:stCondLst>
                                        </p:cTn>
                                        <p:tgtEl>
                                          <p:spTgt spid="13"/>
                                        </p:tgtEl>
                                        <p:attrNameLst>
                                          <p:attrName>style.rotation</p:attrName>
                                        </p:attrNameLst>
                                      </p:cBhvr>
                                      <p:to>
                                        <p:strVal val="-45.0"/>
                                      </p:to>
                                    </p:set>
                                    <p:anim calcmode="lin" valueType="num">
                                      <p:cBhvr>
                                        <p:cTn id="49" dur="46" fill="hold">
                                          <p:stCondLst>
                                            <p:cond delay="46"/>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50" dur="46"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51" dur="2" decel="50000" autoRev="1" fill="hold">
                                          <p:stCondLst>
                                            <p:cond delay="46"/>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52" dur="1" fill="hold">
                                          <p:stCondLst>
                                            <p:cond delay="99"/>
                                          </p:stCondLst>
                                        </p:cTn>
                                        <p:tgtEl>
                                          <p:spTgt spid="13"/>
                                        </p:tgtEl>
                                        <p:attrNameLst>
                                          <p:attrName>ppt_y</p:attrName>
                                        </p:attrNameLst>
                                      </p:cBhvr>
                                      <p:tavLst>
                                        <p:tav tm="0">
                                          <p:val>
                                            <p:strVal val="#ppt_y-(0.354*#ppt_w-0.172*#ppt_h)"/>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38" presetClass="entr" presetSubtype="0" accel="50000" fill="hold" grpId="0" nodeType="clickEffect">
                                  <p:stCondLst>
                                    <p:cond delay="0"/>
                                  </p:stCondLst>
                                  <p:iterate type="lt">
                                    <p:tmPct val="50000"/>
                                  </p:iterate>
                                  <p:childTnLst>
                                    <p:set>
                                      <p:cBhvr>
                                        <p:cTn id="59" dur="1" fill="hold">
                                          <p:stCondLst>
                                            <p:cond delay="0"/>
                                          </p:stCondLst>
                                        </p:cTn>
                                        <p:tgtEl>
                                          <p:spTgt spid="15"/>
                                        </p:tgtEl>
                                        <p:attrNameLst>
                                          <p:attrName>style.visibility</p:attrName>
                                        </p:attrNameLst>
                                      </p:cBhvr>
                                      <p:to>
                                        <p:strVal val="visible"/>
                                      </p:to>
                                    </p:set>
                                    <p:set>
                                      <p:cBhvr>
                                        <p:cTn id="60" dur="46" fill="hold">
                                          <p:stCondLst>
                                            <p:cond delay="0"/>
                                          </p:stCondLst>
                                        </p:cTn>
                                        <p:tgtEl>
                                          <p:spTgt spid="15"/>
                                        </p:tgtEl>
                                        <p:attrNameLst>
                                          <p:attrName>style.rotation</p:attrName>
                                        </p:attrNameLst>
                                      </p:cBhvr>
                                      <p:to>
                                        <p:strVal val="-45.0"/>
                                      </p:to>
                                    </p:set>
                                    <p:anim calcmode="lin" valueType="num">
                                      <p:cBhvr>
                                        <p:cTn id="61" dur="46" fill="hold">
                                          <p:stCondLst>
                                            <p:cond delay="46"/>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62" dur="46"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63" dur="2" decel="50000" autoRev="1" fill="hold">
                                          <p:stCondLst>
                                            <p:cond delay="46"/>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64" dur="1" fill="hold">
                                          <p:stCondLst>
                                            <p:cond delay="99"/>
                                          </p:stCondLst>
                                        </p:cTn>
                                        <p:tgtEl>
                                          <p:spTgt spid="15"/>
                                        </p:tgtEl>
                                        <p:attrNameLst>
                                          <p:attrName>ppt_y</p:attrName>
                                        </p:attrNameLst>
                                      </p:cBhvr>
                                      <p:tavLst>
                                        <p:tav tm="0">
                                          <p:val>
                                            <p:strVal val="#ppt_y-(0.354*#ppt_w-0.172*#ppt_h)"/>
                                          </p:val>
                                        </p:tav>
                                        <p:tav tm="100000">
                                          <p:val>
                                            <p:strVal val="#ppt_y"/>
                                          </p:val>
                                        </p:tav>
                                      </p:tavLst>
                                    </p:anim>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38" presetClass="entr" presetSubtype="0" accel="50000" fill="hold" grpId="0" nodeType="clickEffect">
                                  <p:stCondLst>
                                    <p:cond delay="0"/>
                                  </p:stCondLst>
                                  <p:iterate type="lt">
                                    <p:tmPct val="50000"/>
                                  </p:iterate>
                                  <p:childTnLst>
                                    <p:set>
                                      <p:cBhvr>
                                        <p:cTn id="71" dur="1" fill="hold">
                                          <p:stCondLst>
                                            <p:cond delay="0"/>
                                          </p:stCondLst>
                                        </p:cTn>
                                        <p:tgtEl>
                                          <p:spTgt spid="17"/>
                                        </p:tgtEl>
                                        <p:attrNameLst>
                                          <p:attrName>style.visibility</p:attrName>
                                        </p:attrNameLst>
                                      </p:cBhvr>
                                      <p:to>
                                        <p:strVal val="visible"/>
                                      </p:to>
                                    </p:set>
                                    <p:set>
                                      <p:cBhvr>
                                        <p:cTn id="72" dur="46" fill="hold">
                                          <p:stCondLst>
                                            <p:cond delay="0"/>
                                          </p:stCondLst>
                                        </p:cTn>
                                        <p:tgtEl>
                                          <p:spTgt spid="17"/>
                                        </p:tgtEl>
                                        <p:attrNameLst>
                                          <p:attrName>style.rotation</p:attrName>
                                        </p:attrNameLst>
                                      </p:cBhvr>
                                      <p:to>
                                        <p:strVal val="-45.0"/>
                                      </p:to>
                                    </p:set>
                                    <p:anim calcmode="lin" valueType="num">
                                      <p:cBhvr>
                                        <p:cTn id="73" dur="46" fill="hold">
                                          <p:stCondLst>
                                            <p:cond delay="46"/>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74" dur="46"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75" dur="2" decel="50000" autoRev="1" fill="hold">
                                          <p:stCondLst>
                                            <p:cond delay="46"/>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76" dur="1" fill="hold">
                                          <p:stCondLst>
                                            <p:cond delay="99"/>
                                          </p:stCondLst>
                                        </p:cTn>
                                        <p:tgtEl>
                                          <p:spTgt spid="1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13" grpId="0"/>
      <p:bldP spid="14" grpId="0"/>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71E156C-46CA-D261-063D-75726C1D1F49}"/>
              </a:ext>
            </a:extLst>
          </p:cNvPr>
          <p:cNvSpPr>
            <a:spLocks noGrp="1"/>
          </p:cNvSpPr>
          <p:nvPr>
            <p:ph type="title"/>
          </p:nvPr>
        </p:nvSpPr>
        <p:spPr/>
        <p:txBody>
          <a:bodyPr/>
          <a:lstStyle/>
          <a:p>
            <a:r>
              <a:rPr lang="en-US"/>
              <a:t>Model use out of the box—prompting</a:t>
            </a:r>
          </a:p>
        </p:txBody>
      </p:sp>
      <p:grpSp>
        <p:nvGrpSpPr>
          <p:cNvPr id="2" name="Group 1" descr="Model use out of the box—prompting diagram">
            <a:extLst>
              <a:ext uri="{FF2B5EF4-FFF2-40B4-BE49-F238E27FC236}">
                <a16:creationId xmlns:a16="http://schemas.microsoft.com/office/drawing/2014/main" id="{DD1BAA4D-E0D7-0BE7-CA78-3D301E421938}"/>
              </a:ext>
              <a:ext uri="{C183D7F6-B498-43B3-948B-1728B52AA6E4}">
                <adec:decorative xmlns:adec="http://schemas.microsoft.com/office/drawing/2017/decorative" val="0"/>
              </a:ext>
            </a:extLst>
          </p:cNvPr>
          <p:cNvGrpSpPr/>
          <p:nvPr/>
        </p:nvGrpSpPr>
        <p:grpSpPr>
          <a:xfrm>
            <a:off x="381143" y="1314450"/>
            <a:ext cx="11306379" cy="4149250"/>
            <a:chOff x="381143" y="1314450"/>
            <a:chExt cx="11306379" cy="4149250"/>
          </a:xfrm>
        </p:grpSpPr>
        <p:grpSp>
          <p:nvGrpSpPr>
            <p:cNvPr id="1407" name="Group 1406">
              <a:extLst>
                <a:ext uri="{FF2B5EF4-FFF2-40B4-BE49-F238E27FC236}">
                  <a16:creationId xmlns:a16="http://schemas.microsoft.com/office/drawing/2014/main" id="{B163945E-6505-CE95-FBEF-FD6AD68C50DF}"/>
                </a:ext>
                <a:ext uri="{C183D7F6-B498-43B3-948B-1728B52AA6E4}">
                  <adec:decorative xmlns:adec="http://schemas.microsoft.com/office/drawing/2017/decorative" val="1"/>
                </a:ext>
              </a:extLst>
            </p:cNvPr>
            <p:cNvGrpSpPr/>
            <p:nvPr/>
          </p:nvGrpSpPr>
          <p:grpSpPr>
            <a:xfrm>
              <a:off x="4332116" y="3183655"/>
              <a:ext cx="1774805" cy="697681"/>
              <a:chOff x="4332116" y="3183655"/>
              <a:chExt cx="1774805" cy="697681"/>
            </a:xfrm>
          </p:grpSpPr>
          <p:sp>
            <p:nvSpPr>
              <p:cNvPr id="1395" name="Rectangle 1394">
                <a:extLst>
                  <a:ext uri="{FF2B5EF4-FFF2-40B4-BE49-F238E27FC236}">
                    <a16:creationId xmlns:a16="http://schemas.microsoft.com/office/drawing/2014/main" id="{F5330B41-E35B-A2E1-2278-41F2EE9CBA9B}"/>
                  </a:ext>
                </a:extLst>
              </p:cNvPr>
              <p:cNvSpPr/>
              <p:nvPr/>
            </p:nvSpPr>
            <p:spPr>
              <a:xfrm>
                <a:off x="4332116" y="3183655"/>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Summarization</a:t>
                </a:r>
              </a:p>
            </p:txBody>
          </p:sp>
          <p:cxnSp>
            <p:nvCxnSpPr>
              <p:cNvPr id="1397" name="Connector: Elbow 1396">
                <a:extLst>
                  <a:ext uri="{FF2B5EF4-FFF2-40B4-BE49-F238E27FC236}">
                    <a16:creationId xmlns:a16="http://schemas.microsoft.com/office/drawing/2014/main" id="{09E46CEE-41C7-8CF2-FD24-FEB950C2A4E6}"/>
                  </a:ext>
                </a:extLst>
              </p:cNvPr>
              <p:cNvCxnSpPr>
                <a:stCxn id="1395" idx="3"/>
                <a:endCxn id="1260" idx="1"/>
              </p:cNvCxnSpPr>
              <p:nvPr/>
            </p:nvCxnSpPr>
            <p:spPr>
              <a:xfrm>
                <a:off x="5771380" y="3402097"/>
                <a:ext cx="335541" cy="479239"/>
              </a:xfrm>
              <a:prstGeom prst="bentConnector3">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06" name="Group 1405">
              <a:extLst>
                <a:ext uri="{FF2B5EF4-FFF2-40B4-BE49-F238E27FC236}">
                  <a16:creationId xmlns:a16="http://schemas.microsoft.com/office/drawing/2014/main" id="{0AAD727E-949C-6441-A155-48800B4B3FA5}"/>
                </a:ext>
                <a:ext uri="{C183D7F6-B498-43B3-948B-1728B52AA6E4}">
                  <adec:decorative xmlns:adec="http://schemas.microsoft.com/office/drawing/2017/decorative" val="1"/>
                </a:ext>
              </a:extLst>
            </p:cNvPr>
            <p:cNvGrpSpPr/>
            <p:nvPr/>
          </p:nvGrpSpPr>
          <p:grpSpPr>
            <a:xfrm>
              <a:off x="4332116" y="2199644"/>
              <a:ext cx="1774805" cy="436884"/>
              <a:chOff x="4332116" y="2199644"/>
              <a:chExt cx="1774805" cy="436884"/>
            </a:xfrm>
          </p:grpSpPr>
          <p:sp>
            <p:nvSpPr>
              <p:cNvPr id="1394" name="Rectangle 1393">
                <a:extLst>
                  <a:ext uri="{FF2B5EF4-FFF2-40B4-BE49-F238E27FC236}">
                    <a16:creationId xmlns:a16="http://schemas.microsoft.com/office/drawing/2014/main" id="{FD8FE8F4-F663-7A62-1EEE-EA49F84F9484}"/>
                  </a:ext>
                </a:extLst>
              </p:cNvPr>
              <p:cNvSpPr/>
              <p:nvPr/>
            </p:nvSpPr>
            <p:spPr>
              <a:xfrm>
                <a:off x="4332116" y="2199644"/>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Sentiment Analysis</a:t>
                </a:r>
              </a:p>
            </p:txBody>
          </p:sp>
          <p:cxnSp>
            <p:nvCxnSpPr>
              <p:cNvPr id="1399" name="Connector: Elbow 1398">
                <a:extLst>
                  <a:ext uri="{FF2B5EF4-FFF2-40B4-BE49-F238E27FC236}">
                    <a16:creationId xmlns:a16="http://schemas.microsoft.com/office/drawing/2014/main" id="{F041AE1E-2FD0-E9FA-F531-1CD80571B2CF}"/>
                  </a:ext>
                </a:extLst>
              </p:cNvPr>
              <p:cNvCxnSpPr>
                <a:stCxn id="1394" idx="3"/>
                <a:endCxn id="12" idx="1"/>
              </p:cNvCxnSpPr>
              <p:nvPr/>
            </p:nvCxnSpPr>
            <p:spPr>
              <a:xfrm>
                <a:off x="5771380" y="2418086"/>
                <a:ext cx="335541" cy="210641"/>
              </a:xfrm>
              <a:prstGeom prst="bentConnector3">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05" name="Group 1404">
              <a:extLst>
                <a:ext uri="{FF2B5EF4-FFF2-40B4-BE49-F238E27FC236}">
                  <a16:creationId xmlns:a16="http://schemas.microsoft.com/office/drawing/2014/main" id="{9EA3973E-E12D-03E6-6F38-9227A41F25AA}"/>
                </a:ext>
                <a:ext uri="{C183D7F6-B498-43B3-948B-1728B52AA6E4}">
                  <adec:decorative xmlns:adec="http://schemas.microsoft.com/office/drawing/2017/decorative" val="1"/>
                </a:ext>
              </a:extLst>
            </p:cNvPr>
            <p:cNvGrpSpPr/>
            <p:nvPr/>
          </p:nvGrpSpPr>
          <p:grpSpPr>
            <a:xfrm>
              <a:off x="4332116" y="1314450"/>
              <a:ext cx="1774805" cy="436884"/>
              <a:chOff x="4332116" y="1314450"/>
              <a:chExt cx="1774805" cy="436884"/>
            </a:xfrm>
          </p:grpSpPr>
          <p:sp>
            <p:nvSpPr>
              <p:cNvPr id="1393" name="Rectangle 1392">
                <a:extLst>
                  <a:ext uri="{FF2B5EF4-FFF2-40B4-BE49-F238E27FC236}">
                    <a16:creationId xmlns:a16="http://schemas.microsoft.com/office/drawing/2014/main" id="{E9443CAC-F3F0-2C85-12BA-AB62C01FB2DC}"/>
                  </a:ext>
                </a:extLst>
              </p:cNvPr>
              <p:cNvSpPr/>
              <p:nvPr/>
            </p:nvSpPr>
            <p:spPr>
              <a:xfrm>
                <a:off x="4332116" y="1314450"/>
                <a:ext cx="1439264" cy="436884"/>
              </a:xfrm>
              <a:prstGeom prst="rect">
                <a:avLst/>
              </a:prstGeom>
              <a:noFill/>
              <a:ln>
                <a:solidFill>
                  <a:srgbClr val="D83B01"/>
                </a:solidFill>
              </a:ln>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noFill/>
                    <a:effectLst/>
                    <a:uLnTx/>
                    <a:uFillTx/>
                    <a:ea typeface="+mn-ea"/>
                    <a:cs typeface="+mn-cs"/>
                  </a:rPr>
                  <a:t>Entity Recognition</a:t>
                </a:r>
              </a:p>
            </p:txBody>
          </p:sp>
          <p:cxnSp>
            <p:nvCxnSpPr>
              <p:cNvPr id="1401" name="Straight Arrow Connector 1400">
                <a:extLst>
                  <a:ext uri="{FF2B5EF4-FFF2-40B4-BE49-F238E27FC236}">
                    <a16:creationId xmlns:a16="http://schemas.microsoft.com/office/drawing/2014/main" id="{3861D600-A1CA-1BEF-4101-22EAB4D93693}"/>
                  </a:ext>
                </a:extLst>
              </p:cNvPr>
              <p:cNvCxnSpPr>
                <a:stCxn id="1393" idx="3"/>
                <a:endCxn id="16" idx="1"/>
              </p:cNvCxnSpPr>
              <p:nvPr/>
            </p:nvCxnSpPr>
            <p:spPr>
              <a:xfrm flipV="1">
                <a:off x="5771380" y="1530006"/>
                <a:ext cx="335541" cy="2886"/>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268" name="TextBox 1267">
              <a:extLst>
                <a:ext uri="{FF2B5EF4-FFF2-40B4-BE49-F238E27FC236}">
                  <a16:creationId xmlns:a16="http://schemas.microsoft.com/office/drawing/2014/main" id="{12085D78-2C00-65E1-5A53-4912B217357C}"/>
                </a:ext>
                <a:ext uri="{C183D7F6-B498-43B3-948B-1728B52AA6E4}">
                  <adec:decorative xmlns:adec="http://schemas.microsoft.com/office/drawing/2017/decorative" val="1"/>
                </a:ext>
              </a:extLst>
            </p:cNvPr>
            <p:cNvSpPr txBox="1"/>
            <p:nvPr/>
          </p:nvSpPr>
          <p:spPr>
            <a:xfrm>
              <a:off x="8933325" y="1649904"/>
              <a:ext cx="1904941" cy="44627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prstClr val="white"/>
                  </a:solidFill>
                  <a:effectLst/>
                  <a:uLnTx/>
                  <a:uFillTx/>
                  <a:ea typeface="+mn-ea"/>
                  <a:cs typeface="+mn-cs"/>
                </a:rPr>
                <a:t>Conversational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prstClr val="white"/>
                  </a:solidFill>
                  <a:effectLst/>
                  <a:uLnTx/>
                  <a:uFillTx/>
                  <a:ea typeface="+mn-ea"/>
                  <a:cs typeface="+mn-cs"/>
                </a:rPr>
                <a:t>Application</a:t>
              </a:r>
            </a:p>
          </p:txBody>
        </p:sp>
        <p:cxnSp>
          <p:nvCxnSpPr>
            <p:cNvPr id="1418" name="Straight Arrow Connector 1417">
              <a:extLst>
                <a:ext uri="{FF2B5EF4-FFF2-40B4-BE49-F238E27FC236}">
                  <a16:creationId xmlns:a16="http://schemas.microsoft.com/office/drawing/2014/main" id="{9A4B42A5-FE1D-BC14-9CE6-35C8FD24252D}"/>
                </a:ext>
                <a:ext uri="{C183D7F6-B498-43B3-948B-1728B52AA6E4}">
                  <adec:decorative xmlns:adec="http://schemas.microsoft.com/office/drawing/2017/decorative" val="1"/>
                </a:ext>
              </a:extLst>
            </p:cNvPr>
            <p:cNvCxnSpPr>
              <a:cxnSpLocks/>
            </p:cNvCxnSpPr>
            <p:nvPr/>
          </p:nvCxnSpPr>
          <p:spPr>
            <a:xfrm>
              <a:off x="7327558" y="5133023"/>
              <a:ext cx="0" cy="33067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50" name="Group 1349">
              <a:extLst>
                <a:ext uri="{FF2B5EF4-FFF2-40B4-BE49-F238E27FC236}">
                  <a16:creationId xmlns:a16="http://schemas.microsoft.com/office/drawing/2014/main" id="{72566A6D-0710-EB55-B3FF-3164212B97C2}"/>
                </a:ext>
                <a:ext uri="{C183D7F6-B498-43B3-948B-1728B52AA6E4}">
                  <adec:decorative xmlns:adec="http://schemas.microsoft.com/office/drawing/2017/decorative" val="1"/>
                </a:ext>
              </a:extLst>
            </p:cNvPr>
            <p:cNvGrpSpPr/>
            <p:nvPr/>
          </p:nvGrpSpPr>
          <p:grpSpPr>
            <a:xfrm>
              <a:off x="381143" y="1582875"/>
              <a:ext cx="2212734" cy="3393545"/>
              <a:chOff x="381143" y="1582875"/>
              <a:chExt cx="2212734" cy="3393545"/>
            </a:xfrm>
          </p:grpSpPr>
          <p:sp>
            <p:nvSpPr>
              <p:cNvPr id="28" name="TextBox 27">
                <a:extLst>
                  <a:ext uri="{FF2B5EF4-FFF2-40B4-BE49-F238E27FC236}">
                    <a16:creationId xmlns:a16="http://schemas.microsoft.com/office/drawing/2014/main" id="{C56CE4F4-CF34-355C-C795-469889867BBC}"/>
                  </a:ext>
                  <a:ext uri="{C183D7F6-B498-43B3-948B-1728B52AA6E4}">
                    <adec:decorative xmlns:adec="http://schemas.microsoft.com/office/drawing/2017/decorative" val="1"/>
                  </a:ext>
                </a:extLst>
              </p:cNvPr>
              <p:cNvSpPr txBox="1"/>
              <p:nvPr/>
            </p:nvSpPr>
            <p:spPr>
              <a:xfrm>
                <a:off x="630478" y="4237756"/>
                <a:ext cx="171406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Foundation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Large Language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GPT-3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a:ln>
                    <a:noFill/>
                  </a:ln>
                  <a:solidFill>
                    <a:prstClr val="white"/>
                  </a:solidFill>
                  <a:effectLst/>
                  <a:uLnTx/>
                  <a:uFillTx/>
                  <a:ea typeface="+mn-ea"/>
                  <a:cs typeface="+mn-cs"/>
                </a:endParaRPr>
              </a:p>
            </p:txBody>
          </p:sp>
          <p:sp>
            <p:nvSpPr>
              <p:cNvPr id="6" name="Right Brace 5">
                <a:extLst>
                  <a:ext uri="{FF2B5EF4-FFF2-40B4-BE49-F238E27FC236}">
                    <a16:creationId xmlns:a16="http://schemas.microsoft.com/office/drawing/2014/main" id="{93A1AB52-18E1-2692-1EFA-DD278657A0A2}"/>
                  </a:ext>
                </a:extLst>
              </p:cNvPr>
              <p:cNvSpPr/>
              <p:nvPr/>
            </p:nvSpPr>
            <p:spPr>
              <a:xfrm rot="16200000">
                <a:off x="1375436" y="1347461"/>
                <a:ext cx="224148" cy="1371600"/>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9" name="Picture 10">
                <a:extLst>
                  <a:ext uri="{FF2B5EF4-FFF2-40B4-BE49-F238E27FC236}">
                    <a16:creationId xmlns:a16="http://schemas.microsoft.com/office/drawing/2014/main" id="{DA8C7926-E3F1-7E3A-5BDD-DF4C5C2B8A18}"/>
                  </a:ext>
                  <a:ext uri="{C183D7F6-B498-43B3-948B-1728B52AA6E4}">
                    <adec:decorative xmlns:adec="http://schemas.microsoft.com/office/drawing/2017/decorative" val="1"/>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81143" y="2025022"/>
                <a:ext cx="2212734" cy="2212734"/>
              </a:xfrm>
              <a:prstGeom prst="rect">
                <a:avLst/>
              </a:prstGeom>
              <a:noFill/>
              <a:extLst>
                <a:ext uri="{909E8E84-426E-40DD-AFC4-6F175D3DCCD1}">
                  <a14:hiddenFill xmlns:a14="http://schemas.microsoft.com/office/drawing/2010/main">
                    <a:solidFill>
                      <a:srgbClr val="FFFFFF"/>
                    </a:solidFill>
                  </a14:hiddenFill>
                </a:ext>
              </a:extLst>
            </p:spPr>
          </p:pic>
          <p:sp>
            <p:nvSpPr>
              <p:cNvPr id="1247" name="TextBox 1246">
                <a:extLst>
                  <a:ext uri="{FF2B5EF4-FFF2-40B4-BE49-F238E27FC236}">
                    <a16:creationId xmlns:a16="http://schemas.microsoft.com/office/drawing/2014/main" id="{A94FDB64-78D5-8ACC-C999-DDEA8E28088B}"/>
                  </a:ext>
                  <a:ext uri="{C183D7F6-B498-43B3-948B-1728B52AA6E4}">
                    <adec:decorative xmlns:adec="http://schemas.microsoft.com/office/drawing/2017/decorative" val="1"/>
                  </a:ext>
                </a:extLst>
              </p:cNvPr>
              <p:cNvSpPr txBox="1"/>
              <p:nvPr/>
            </p:nvSpPr>
            <p:spPr>
              <a:xfrm>
                <a:off x="851858" y="1582875"/>
                <a:ext cx="1271304" cy="307777"/>
              </a:xfrm>
              <a:prstGeom prst="rect">
                <a:avLst/>
              </a:prstGeom>
              <a:noFill/>
            </p:spPr>
            <p:txBody>
              <a:bodyPr wrap="square">
                <a:spAutoFit/>
              </a:bodyPr>
              <a:lstStyle>
                <a:defPPr>
                  <a:defRPr lang="en-US"/>
                </a:defPPr>
                <a:lvl1pPr>
                  <a:defRPr>
                    <a:solidFill>
                      <a:schemeClr val="bg1"/>
                    </a:solidFill>
                    <a:latin typeface="Aharoni" panose="020B0604020202020204" pitchFamily="2" charset="-79"/>
                    <a:cs typeface="Aharoni" panose="020B0604020202020204" pitchFamily="2"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mj-lt"/>
                    <a:ea typeface="+mn-ea"/>
                    <a:cs typeface="Aharoni" panose="020B0604020202020204" pitchFamily="2" charset="-79"/>
                  </a:rPr>
                  <a:t>Decoder</a:t>
                </a:r>
                <a:endParaRPr kumimoji="0" lang="en-CA" sz="1400" b="0" i="0" u="none" strike="noStrike" kern="1200" cap="none" spc="0" normalizeH="0" baseline="0" noProof="0">
                  <a:ln>
                    <a:noFill/>
                  </a:ln>
                  <a:solidFill>
                    <a:prstClr val="white"/>
                  </a:solidFill>
                  <a:effectLst/>
                  <a:uLnTx/>
                  <a:uFillTx/>
                  <a:latin typeface="+mj-lt"/>
                  <a:ea typeface="+mn-ea"/>
                  <a:cs typeface="Aharoni" panose="020B0604020202020204" pitchFamily="2" charset="-79"/>
                </a:endParaRPr>
              </a:p>
            </p:txBody>
          </p:sp>
        </p:grpSp>
        <p:grpSp>
          <p:nvGrpSpPr>
            <p:cNvPr id="1422" name="Group 1421">
              <a:extLst>
                <a:ext uri="{FF2B5EF4-FFF2-40B4-BE49-F238E27FC236}">
                  <a16:creationId xmlns:a16="http://schemas.microsoft.com/office/drawing/2014/main" id="{983C7471-59DC-672B-815A-18AA9B1C6912}"/>
                </a:ext>
                <a:ext uri="{C183D7F6-B498-43B3-948B-1728B52AA6E4}">
                  <adec:decorative xmlns:adec="http://schemas.microsoft.com/office/drawing/2017/decorative" val="1"/>
                </a:ext>
              </a:extLst>
            </p:cNvPr>
            <p:cNvGrpSpPr/>
            <p:nvPr/>
          </p:nvGrpSpPr>
          <p:grpSpPr>
            <a:xfrm>
              <a:off x="2470150" y="1532892"/>
              <a:ext cx="1928594" cy="3196994"/>
              <a:chOff x="2470150" y="1532892"/>
              <a:chExt cx="1928594" cy="3196994"/>
            </a:xfrm>
          </p:grpSpPr>
          <p:grpSp>
            <p:nvGrpSpPr>
              <p:cNvPr id="1421" name="Group 1420">
                <a:extLst>
                  <a:ext uri="{FF2B5EF4-FFF2-40B4-BE49-F238E27FC236}">
                    <a16:creationId xmlns:a16="http://schemas.microsoft.com/office/drawing/2014/main" id="{F1ADC06C-DF1F-95E0-AF09-F2BB7686B7BC}"/>
                  </a:ext>
                  <a:ext uri="{C183D7F6-B498-43B3-948B-1728B52AA6E4}">
                    <adec:decorative xmlns:adec="http://schemas.microsoft.com/office/drawing/2017/decorative" val="1"/>
                  </a:ext>
                </a:extLst>
              </p:cNvPr>
              <p:cNvGrpSpPr/>
              <p:nvPr/>
            </p:nvGrpSpPr>
            <p:grpSpPr>
              <a:xfrm>
                <a:off x="2470150" y="1532892"/>
                <a:ext cx="1928594" cy="3196994"/>
                <a:chOff x="2470150" y="1532892"/>
                <a:chExt cx="1928594" cy="3196994"/>
              </a:xfrm>
            </p:grpSpPr>
            <p:cxnSp>
              <p:nvCxnSpPr>
                <p:cNvPr id="1365" name="Straight Connector 1364">
                  <a:extLst>
                    <a:ext uri="{FF2B5EF4-FFF2-40B4-BE49-F238E27FC236}">
                      <a16:creationId xmlns:a16="http://schemas.microsoft.com/office/drawing/2014/main" id="{FC7464B8-B471-09B4-3422-82B0328887EF}"/>
                    </a:ext>
                  </a:extLst>
                </p:cNvPr>
                <p:cNvCxnSpPr>
                  <a:cxnSpLocks/>
                </p:cNvCxnSpPr>
                <p:nvPr/>
              </p:nvCxnSpPr>
              <p:spPr>
                <a:xfrm>
                  <a:off x="2470150" y="3131390"/>
                  <a:ext cx="7379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Connector: Elbow 1351">
                  <a:extLst>
                    <a:ext uri="{FF2B5EF4-FFF2-40B4-BE49-F238E27FC236}">
                      <a16:creationId xmlns:a16="http://schemas.microsoft.com/office/drawing/2014/main" id="{53CAEEB4-6BF2-58E1-2C5C-0F9E7B1D5548}"/>
                    </a:ext>
                  </a:extLst>
                </p:cNvPr>
                <p:cNvCxnSpPr>
                  <a:cxnSpLocks/>
                  <a:stCxn id="37" idx="1"/>
                  <a:endCxn id="42" idx="1"/>
                </p:cNvCxnSpPr>
                <p:nvPr/>
              </p:nvCxnSpPr>
              <p:spPr>
                <a:xfrm rot="10800000" flipV="1">
                  <a:off x="4386044" y="1532892"/>
                  <a:ext cx="12700" cy="1327791"/>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Connector: Elbow 1355">
                  <a:extLst>
                    <a:ext uri="{FF2B5EF4-FFF2-40B4-BE49-F238E27FC236}">
                      <a16:creationId xmlns:a16="http://schemas.microsoft.com/office/drawing/2014/main" id="{5631DA75-FADE-8BB9-356F-5F9955B3B62B}"/>
                    </a:ext>
                  </a:extLst>
                </p:cNvPr>
                <p:cNvCxnSpPr>
                  <a:stCxn id="41" idx="1"/>
                  <a:endCxn id="39" idx="1"/>
                </p:cNvCxnSpPr>
                <p:nvPr/>
              </p:nvCxnSpPr>
              <p:spPr>
                <a:xfrm rot="10800000">
                  <a:off x="4386044" y="1975491"/>
                  <a:ext cx="12700" cy="442597"/>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Connector: Elbow 1357">
                  <a:extLst>
                    <a:ext uri="{FF2B5EF4-FFF2-40B4-BE49-F238E27FC236}">
                      <a16:creationId xmlns:a16="http://schemas.microsoft.com/office/drawing/2014/main" id="{3021BA8C-0B9B-E315-3931-2864DE5B0937}"/>
                    </a:ext>
                  </a:extLst>
                </p:cNvPr>
                <p:cNvCxnSpPr>
                  <a:stCxn id="51" idx="1"/>
                  <a:endCxn id="61" idx="1"/>
                </p:cNvCxnSpPr>
                <p:nvPr/>
              </p:nvCxnSpPr>
              <p:spPr>
                <a:xfrm rot="10800000" flipV="1">
                  <a:off x="4386044" y="3402098"/>
                  <a:ext cx="12700" cy="1327788"/>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Connector: Elbow 1359">
                  <a:extLst>
                    <a:ext uri="{FF2B5EF4-FFF2-40B4-BE49-F238E27FC236}">
                      <a16:creationId xmlns:a16="http://schemas.microsoft.com/office/drawing/2014/main" id="{EA6D3DBE-362E-F851-ED14-F65E186CEFAE}"/>
                    </a:ext>
                  </a:extLst>
                </p:cNvPr>
                <p:cNvCxnSpPr>
                  <a:stCxn id="55" idx="1"/>
                  <a:endCxn id="54" idx="1"/>
                </p:cNvCxnSpPr>
                <p:nvPr/>
              </p:nvCxnSpPr>
              <p:spPr>
                <a:xfrm rot="10800000">
                  <a:off x="4386044" y="3844696"/>
                  <a:ext cx="12700" cy="442597"/>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Connector: Elbow 1361">
                  <a:extLst>
                    <a:ext uri="{FF2B5EF4-FFF2-40B4-BE49-F238E27FC236}">
                      <a16:creationId xmlns:a16="http://schemas.microsoft.com/office/drawing/2014/main" id="{C0C6A86A-7709-EA23-4BC7-E51B7375A61F}"/>
                    </a:ext>
                  </a:extLst>
                </p:cNvPr>
                <p:cNvCxnSpPr>
                  <a:cxnSpLocks/>
                  <a:stCxn id="1346" idx="2"/>
                  <a:endCxn id="1345" idx="2"/>
                </p:cNvCxnSpPr>
                <p:nvPr/>
              </p:nvCxnSpPr>
              <p:spPr>
                <a:xfrm rot="10800000">
                  <a:off x="3434471" y="2196789"/>
                  <a:ext cx="12700" cy="1869204"/>
                </a:xfrm>
                <a:prstGeom prst="bentConnector3">
                  <a:avLst>
                    <a:gd name="adj1" fmla="val 180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3273CA16-9839-E6F3-6A0A-6580CBEDC7E9}"/>
                    </a:ext>
                  </a:extLst>
                </p:cNvPr>
                <p:cNvCxnSpPr>
                  <a:cxnSpLocks/>
                  <a:stCxn id="1345" idx="6"/>
                </p:cNvCxnSpPr>
                <p:nvPr/>
              </p:nvCxnSpPr>
              <p:spPr>
                <a:xfrm>
                  <a:off x="3937001" y="2196789"/>
                  <a:ext cx="23256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1FF0788D-5F64-5372-712E-57512F71176A}"/>
                    </a:ext>
                  </a:extLst>
                </p:cNvPr>
                <p:cNvCxnSpPr>
                  <a:cxnSpLocks/>
                </p:cNvCxnSpPr>
                <p:nvPr/>
              </p:nvCxnSpPr>
              <p:spPr>
                <a:xfrm>
                  <a:off x="3937001" y="4065993"/>
                  <a:ext cx="23256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45" name="TextBox 1344">
                <a:extLst>
                  <a:ext uri="{FF2B5EF4-FFF2-40B4-BE49-F238E27FC236}">
                    <a16:creationId xmlns:a16="http://schemas.microsoft.com/office/drawing/2014/main" id="{170A4240-A316-C7A2-AE3D-1F788B78FC48}"/>
                  </a:ext>
                  <a:ext uri="{C183D7F6-B498-43B3-948B-1728B52AA6E4}">
                    <adec:decorative xmlns:adec="http://schemas.microsoft.com/office/drawing/2017/decorative" val="1"/>
                  </a:ext>
                </a:extLst>
              </p:cNvPr>
              <p:cNvSpPr txBox="1"/>
              <p:nvPr/>
            </p:nvSpPr>
            <p:spPr>
              <a:xfrm>
                <a:off x="3434471" y="1945525"/>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NLU</a:t>
                </a:r>
              </a:p>
            </p:txBody>
          </p:sp>
          <p:sp>
            <p:nvSpPr>
              <p:cNvPr id="1346" name="TextBox 1345">
                <a:extLst>
                  <a:ext uri="{FF2B5EF4-FFF2-40B4-BE49-F238E27FC236}">
                    <a16:creationId xmlns:a16="http://schemas.microsoft.com/office/drawing/2014/main" id="{18D40E20-2092-498D-9EFB-8AF7A9A9E603}"/>
                  </a:ext>
                  <a:ext uri="{C183D7F6-B498-43B3-948B-1728B52AA6E4}">
                    <adec:decorative xmlns:adec="http://schemas.microsoft.com/office/drawing/2017/decorative" val="1"/>
                  </a:ext>
                </a:extLst>
              </p:cNvPr>
              <p:cNvSpPr txBox="1"/>
              <p:nvPr/>
            </p:nvSpPr>
            <p:spPr>
              <a:xfrm>
                <a:off x="3434471" y="3814729"/>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NLG</a:t>
                </a:r>
              </a:p>
            </p:txBody>
          </p:sp>
          <p:sp>
            <p:nvSpPr>
              <p:cNvPr id="58" name="TextBox 57">
                <a:extLst>
                  <a:ext uri="{FF2B5EF4-FFF2-40B4-BE49-F238E27FC236}">
                    <a16:creationId xmlns:a16="http://schemas.microsoft.com/office/drawing/2014/main" id="{2A52D875-FBEC-BC98-501B-E4A19A9B5C5B}"/>
                  </a:ext>
                  <a:ext uri="{C183D7F6-B498-43B3-948B-1728B52AA6E4}">
                    <adec:decorative xmlns:adec="http://schemas.microsoft.com/office/drawing/2017/decorative" val="1"/>
                  </a:ext>
                </a:extLst>
              </p:cNvPr>
              <p:cNvSpPr txBox="1"/>
              <p:nvPr/>
            </p:nvSpPr>
            <p:spPr>
              <a:xfrm>
                <a:off x="2546508" y="2880126"/>
                <a:ext cx="502530" cy="502528"/>
              </a:xfrm>
              <a:prstGeom prst="ellipse">
                <a:avLst/>
              </a:prstGeom>
              <a:solidFill>
                <a:schemeClr val="bg1"/>
              </a:solidFill>
              <a:ln>
                <a:solidFill>
                  <a:schemeClr val="accent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accent1"/>
                    </a:solidFill>
                    <a:effectLst/>
                    <a:uLnTx/>
                    <a:uFillTx/>
                    <a:ea typeface="+mn-ea"/>
                    <a:cs typeface="+mn-cs"/>
                  </a:rPr>
                  <a:t>NLP</a:t>
                </a:r>
              </a:p>
            </p:txBody>
          </p:sp>
        </p:grpSp>
        <p:sp>
          <p:nvSpPr>
            <p:cNvPr id="37" name="Rectangle 36">
              <a:extLst>
                <a:ext uri="{FF2B5EF4-FFF2-40B4-BE49-F238E27FC236}">
                  <a16:creationId xmlns:a16="http://schemas.microsoft.com/office/drawing/2014/main" id="{941C36EB-CE73-04F3-51FD-0067F90B1637}"/>
                </a:ext>
                <a:ext uri="{C183D7F6-B498-43B3-948B-1728B52AA6E4}">
                  <adec:decorative xmlns:adec="http://schemas.microsoft.com/office/drawing/2017/decorative" val="1"/>
                </a:ext>
              </a:extLst>
            </p:cNvPr>
            <p:cNvSpPr/>
            <p:nvPr/>
          </p:nvSpPr>
          <p:spPr>
            <a:xfrm>
              <a:off x="4386044" y="1389562"/>
              <a:ext cx="1331408" cy="286662"/>
            </a:xfrm>
            <a:prstGeom prst="rect">
              <a:avLst/>
            </a:prstGeom>
            <a:solidFill>
              <a:srgbClr val="D2D2D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Entity Recognition</a:t>
              </a:r>
            </a:p>
          </p:txBody>
        </p:sp>
        <p:sp>
          <p:nvSpPr>
            <p:cNvPr id="39" name="Rectangle 38">
              <a:extLst>
                <a:ext uri="{FF2B5EF4-FFF2-40B4-BE49-F238E27FC236}">
                  <a16:creationId xmlns:a16="http://schemas.microsoft.com/office/drawing/2014/main" id="{6D694F78-C699-2806-99B0-31B5FE71B20F}"/>
                </a:ext>
                <a:ext uri="{C183D7F6-B498-43B3-948B-1728B52AA6E4}">
                  <adec:decorative xmlns:adec="http://schemas.microsoft.com/office/drawing/2017/decorative" val="1"/>
                </a:ext>
              </a:extLst>
            </p:cNvPr>
            <p:cNvSpPr/>
            <p:nvPr/>
          </p:nvSpPr>
          <p:spPr>
            <a:xfrm>
              <a:off x="4386044" y="1832159"/>
              <a:ext cx="1331408" cy="286662"/>
            </a:xfrm>
            <a:prstGeom prst="rect">
              <a:avLst/>
            </a:prstGeom>
            <a:solidFill>
              <a:schemeClr val="accent1"/>
            </a:solidFill>
            <a:effectLst/>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Topic Classification</a:t>
              </a:r>
            </a:p>
          </p:txBody>
        </p:sp>
        <p:sp>
          <p:nvSpPr>
            <p:cNvPr id="41" name="Rectangle 40">
              <a:extLst>
                <a:ext uri="{FF2B5EF4-FFF2-40B4-BE49-F238E27FC236}">
                  <a16:creationId xmlns:a16="http://schemas.microsoft.com/office/drawing/2014/main" id="{0CFD9DFA-BC6A-5D36-B71D-6074CD0EBD6C}"/>
                </a:ext>
                <a:ext uri="{C183D7F6-B498-43B3-948B-1728B52AA6E4}">
                  <adec:decorative xmlns:adec="http://schemas.microsoft.com/office/drawing/2017/decorative" val="1"/>
                </a:ext>
              </a:extLst>
            </p:cNvPr>
            <p:cNvSpPr/>
            <p:nvPr/>
          </p:nvSpPr>
          <p:spPr>
            <a:xfrm>
              <a:off x="4386044" y="2274756"/>
              <a:ext cx="1331408" cy="286662"/>
            </a:xfrm>
            <a:prstGeom prst="rect">
              <a:avLst/>
            </a:prstGeom>
            <a:solidFill>
              <a:schemeClr val="accent4"/>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Analysis</a:t>
              </a:r>
            </a:p>
          </p:txBody>
        </p:sp>
        <p:sp>
          <p:nvSpPr>
            <p:cNvPr id="42" name="Rectangle 41">
              <a:extLst>
                <a:ext uri="{FF2B5EF4-FFF2-40B4-BE49-F238E27FC236}">
                  <a16:creationId xmlns:a16="http://schemas.microsoft.com/office/drawing/2014/main" id="{D2FB8F94-5C6A-37C9-39BE-32F7CC7E33CB}"/>
                </a:ext>
                <a:ext uri="{C183D7F6-B498-43B3-948B-1728B52AA6E4}">
                  <adec:decorative xmlns:adec="http://schemas.microsoft.com/office/drawing/2017/decorative" val="1"/>
                </a:ext>
              </a:extLst>
            </p:cNvPr>
            <p:cNvSpPr/>
            <p:nvPr/>
          </p:nvSpPr>
          <p:spPr>
            <a:xfrm>
              <a:off x="4386044" y="2717353"/>
              <a:ext cx="1331408" cy="286662"/>
            </a:xfrm>
            <a:prstGeom prst="rect">
              <a:avLst/>
            </a:prstGeom>
            <a:solidFill>
              <a:schemeClr val="accent4"/>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Other NLU tasks</a:t>
              </a:r>
            </a:p>
          </p:txBody>
        </p:sp>
        <p:sp>
          <p:nvSpPr>
            <p:cNvPr id="51" name="Rectangle 50">
              <a:extLst>
                <a:ext uri="{FF2B5EF4-FFF2-40B4-BE49-F238E27FC236}">
                  <a16:creationId xmlns:a16="http://schemas.microsoft.com/office/drawing/2014/main" id="{E489A635-8B8E-DF12-860B-D14C4A492634}"/>
                </a:ext>
                <a:ext uri="{C183D7F6-B498-43B3-948B-1728B52AA6E4}">
                  <adec:decorative xmlns:adec="http://schemas.microsoft.com/office/drawing/2017/decorative" val="1"/>
                </a:ext>
              </a:extLst>
            </p:cNvPr>
            <p:cNvSpPr/>
            <p:nvPr/>
          </p:nvSpPr>
          <p:spPr>
            <a:xfrm>
              <a:off x="4386044" y="3258767"/>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Summarization</a:t>
              </a:r>
            </a:p>
          </p:txBody>
        </p:sp>
        <p:sp>
          <p:nvSpPr>
            <p:cNvPr id="54" name="Rectangle 53">
              <a:extLst>
                <a:ext uri="{FF2B5EF4-FFF2-40B4-BE49-F238E27FC236}">
                  <a16:creationId xmlns:a16="http://schemas.microsoft.com/office/drawing/2014/main" id="{985EDC63-7F8A-0D05-D8B9-2E2A5D5BFD67}"/>
                </a:ext>
                <a:ext uri="{C183D7F6-B498-43B3-948B-1728B52AA6E4}">
                  <adec:decorative xmlns:adec="http://schemas.microsoft.com/office/drawing/2017/decorative" val="1"/>
                </a:ext>
              </a:extLst>
            </p:cNvPr>
            <p:cNvSpPr/>
            <p:nvPr/>
          </p:nvSpPr>
          <p:spPr>
            <a:xfrm>
              <a:off x="4386044" y="3701364"/>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Paraphrase</a:t>
              </a:r>
            </a:p>
          </p:txBody>
        </p:sp>
        <p:sp>
          <p:nvSpPr>
            <p:cNvPr id="55" name="Rectangle 54">
              <a:extLst>
                <a:ext uri="{FF2B5EF4-FFF2-40B4-BE49-F238E27FC236}">
                  <a16:creationId xmlns:a16="http://schemas.microsoft.com/office/drawing/2014/main" id="{4A7463A1-6086-6491-2196-3CE9DB41E3D6}"/>
                </a:ext>
                <a:ext uri="{C183D7F6-B498-43B3-948B-1728B52AA6E4}">
                  <adec:decorative xmlns:adec="http://schemas.microsoft.com/office/drawing/2017/decorative" val="1"/>
                </a:ext>
              </a:extLst>
            </p:cNvPr>
            <p:cNvSpPr/>
            <p:nvPr/>
          </p:nvSpPr>
          <p:spPr>
            <a:xfrm>
              <a:off x="4386044" y="4143961"/>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Sentence Generation</a:t>
              </a:r>
            </a:p>
          </p:txBody>
        </p:sp>
        <p:sp>
          <p:nvSpPr>
            <p:cNvPr id="61" name="Rectangle 60">
              <a:extLst>
                <a:ext uri="{FF2B5EF4-FFF2-40B4-BE49-F238E27FC236}">
                  <a16:creationId xmlns:a16="http://schemas.microsoft.com/office/drawing/2014/main" id="{CFAE7731-4F01-CD5D-DE01-957ED166D0D3}"/>
                </a:ext>
                <a:ext uri="{C183D7F6-B498-43B3-948B-1728B52AA6E4}">
                  <adec:decorative xmlns:adec="http://schemas.microsoft.com/office/drawing/2017/decorative" val="1"/>
                </a:ext>
              </a:extLst>
            </p:cNvPr>
            <p:cNvSpPr/>
            <p:nvPr/>
          </p:nvSpPr>
          <p:spPr>
            <a:xfrm>
              <a:off x="4386044" y="4586555"/>
              <a:ext cx="1331408" cy="286662"/>
            </a:xfrm>
            <a:prstGeom prst="rect">
              <a:avLst/>
            </a:prstGeom>
            <a:solidFill>
              <a:srgbClr val="F2F2F2"/>
            </a:solidFill>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Other NLG tasks</a:t>
              </a:r>
            </a:p>
          </p:txBody>
        </p:sp>
        <p:sp>
          <p:nvSpPr>
            <p:cNvPr id="16" name="TextBox 15">
              <a:extLst>
                <a:ext uri="{FF2B5EF4-FFF2-40B4-BE49-F238E27FC236}">
                  <a16:creationId xmlns:a16="http://schemas.microsoft.com/office/drawing/2014/main" id="{9EB300D4-2ED0-506A-C09E-45AB720FE236}"/>
                </a:ext>
                <a:ext uri="{C183D7F6-B498-43B3-948B-1728B52AA6E4}">
                  <adec:decorative xmlns:adec="http://schemas.microsoft.com/office/drawing/2017/decorative" val="1"/>
                </a:ext>
              </a:extLst>
            </p:cNvPr>
            <p:cNvSpPr txBox="1"/>
            <p:nvPr/>
          </p:nvSpPr>
          <p:spPr>
            <a:xfrm>
              <a:off x="6106921" y="1453062"/>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4" name="TextBox 13">
              <a:extLst>
                <a:ext uri="{FF2B5EF4-FFF2-40B4-BE49-F238E27FC236}">
                  <a16:creationId xmlns:a16="http://schemas.microsoft.com/office/drawing/2014/main" id="{0954E362-39BC-9A0F-973F-136A1B05ED87}"/>
                </a:ext>
                <a:ext uri="{C183D7F6-B498-43B3-948B-1728B52AA6E4}">
                  <adec:decorative xmlns:adec="http://schemas.microsoft.com/office/drawing/2017/decorative" val="1"/>
                </a:ext>
              </a:extLst>
            </p:cNvPr>
            <p:cNvSpPr txBox="1"/>
            <p:nvPr/>
          </p:nvSpPr>
          <p:spPr>
            <a:xfrm>
              <a:off x="6106921" y="1651170"/>
              <a:ext cx="2743200"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Extract the name of this person in this 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Text: “My name is Simon, order status?”</a:t>
              </a:r>
            </a:p>
          </p:txBody>
        </p:sp>
        <p:sp>
          <p:nvSpPr>
            <p:cNvPr id="13" name="TextBox 12">
              <a:extLst>
                <a:ext uri="{FF2B5EF4-FFF2-40B4-BE49-F238E27FC236}">
                  <a16:creationId xmlns:a16="http://schemas.microsoft.com/office/drawing/2014/main" id="{D67920CB-835C-1E0E-86EE-EB18F610C0E4}"/>
                </a:ext>
                <a:ext uri="{C183D7F6-B498-43B3-948B-1728B52AA6E4}">
                  <adec:decorative xmlns:adec="http://schemas.microsoft.com/office/drawing/2017/decorative" val="1"/>
                </a:ext>
              </a:extLst>
            </p:cNvPr>
            <p:cNvSpPr txBox="1"/>
            <p:nvPr/>
          </p:nvSpPr>
          <p:spPr>
            <a:xfrm>
              <a:off x="6106921" y="2079367"/>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5" name="TextBox 14">
              <a:extLst>
                <a:ext uri="{FF2B5EF4-FFF2-40B4-BE49-F238E27FC236}">
                  <a16:creationId xmlns:a16="http://schemas.microsoft.com/office/drawing/2014/main" id="{C03A2F64-25B5-5759-E4B4-565DCBF09028}"/>
                </a:ext>
                <a:ext uri="{C183D7F6-B498-43B3-948B-1728B52AA6E4}">
                  <adec:decorative xmlns:adec="http://schemas.microsoft.com/office/drawing/2017/decorative" val="1"/>
                </a:ext>
              </a:extLst>
            </p:cNvPr>
            <p:cNvSpPr txBox="1"/>
            <p:nvPr/>
          </p:nvSpPr>
          <p:spPr>
            <a:xfrm>
              <a:off x="6106921" y="2277475"/>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Entity (Name</a:t>
              </a:r>
              <a:r>
                <a:rPr lang="en-US" sz="1000">
                  <a:solidFill>
                    <a:schemeClr val="tx1"/>
                  </a:solidFill>
                </a:rPr>
                <a:t>): </a:t>
              </a:r>
              <a:r>
                <a:rPr lang="en-US" sz="1000">
                  <a:highlight>
                    <a:srgbClr val="00FFFF"/>
                  </a:highlight>
                </a:rPr>
                <a:t>Simon</a:t>
              </a:r>
            </a:p>
          </p:txBody>
        </p:sp>
        <p:sp>
          <p:nvSpPr>
            <p:cNvPr id="12" name="TextBox 11">
              <a:extLst>
                <a:ext uri="{FF2B5EF4-FFF2-40B4-BE49-F238E27FC236}">
                  <a16:creationId xmlns:a16="http://schemas.microsoft.com/office/drawing/2014/main" id="{14C940D1-73F3-33E5-9A01-88519E2BBA5B}"/>
                </a:ext>
                <a:ext uri="{C183D7F6-B498-43B3-948B-1728B52AA6E4}">
                  <adec:decorative xmlns:adec="http://schemas.microsoft.com/office/drawing/2017/decorative" val="1"/>
                </a:ext>
              </a:extLst>
            </p:cNvPr>
            <p:cNvSpPr txBox="1"/>
            <p:nvPr/>
          </p:nvSpPr>
          <p:spPr>
            <a:xfrm>
              <a:off x="6106921" y="2551783"/>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262" name="TextBox 1261">
              <a:extLst>
                <a:ext uri="{FF2B5EF4-FFF2-40B4-BE49-F238E27FC236}">
                  <a16:creationId xmlns:a16="http://schemas.microsoft.com/office/drawing/2014/main" id="{BFA177DB-8D2D-4C76-CE1E-880973C6B2E1}"/>
                </a:ext>
                <a:ext uri="{C183D7F6-B498-43B3-948B-1728B52AA6E4}">
                  <adec:decorative xmlns:adec="http://schemas.microsoft.com/office/drawing/2017/decorative" val="1"/>
                </a:ext>
              </a:extLst>
            </p:cNvPr>
            <p:cNvSpPr txBox="1"/>
            <p:nvPr/>
          </p:nvSpPr>
          <p:spPr>
            <a:xfrm>
              <a:off x="6106921" y="2749891"/>
              <a:ext cx="2743200" cy="46166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Decide whether a phrase’s sentiment is positive, neutral, or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Phrase: “How can I help you today?”</a:t>
              </a:r>
            </a:p>
          </p:txBody>
        </p:sp>
        <p:sp>
          <p:nvSpPr>
            <p:cNvPr id="1261" name="TextBox 1260">
              <a:extLst>
                <a:ext uri="{FF2B5EF4-FFF2-40B4-BE49-F238E27FC236}">
                  <a16:creationId xmlns:a16="http://schemas.microsoft.com/office/drawing/2014/main" id="{EF74C768-420B-6CA3-9F6B-5D60862C0359}"/>
                </a:ext>
                <a:ext uri="{C183D7F6-B498-43B3-948B-1728B52AA6E4}">
                  <adec:decorative xmlns:adec="http://schemas.microsoft.com/office/drawing/2017/decorative" val="1"/>
                </a:ext>
              </a:extLst>
            </p:cNvPr>
            <p:cNvSpPr txBox="1"/>
            <p:nvPr/>
          </p:nvSpPr>
          <p:spPr>
            <a:xfrm>
              <a:off x="6106921" y="3331976"/>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265" name="TextBox 1264">
              <a:extLst>
                <a:ext uri="{FF2B5EF4-FFF2-40B4-BE49-F238E27FC236}">
                  <a16:creationId xmlns:a16="http://schemas.microsoft.com/office/drawing/2014/main" id="{CC9959A3-9E0C-38F3-3637-496C0E87608F}"/>
                </a:ext>
                <a:ext uri="{C183D7F6-B498-43B3-948B-1728B52AA6E4}">
                  <adec:decorative xmlns:adec="http://schemas.microsoft.com/office/drawing/2017/decorative" val="1"/>
                </a:ext>
              </a:extLst>
            </p:cNvPr>
            <p:cNvSpPr txBox="1"/>
            <p:nvPr/>
          </p:nvSpPr>
          <p:spPr>
            <a:xfrm>
              <a:off x="6106921" y="3530084"/>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Sentiment</a:t>
              </a:r>
              <a:r>
                <a:rPr lang="en-US" sz="1000">
                  <a:solidFill>
                    <a:schemeClr val="tx1"/>
                  </a:solidFill>
                </a:rPr>
                <a:t>:</a:t>
              </a:r>
              <a:r>
                <a:rPr lang="en-US" sz="1000"/>
                <a:t> </a:t>
              </a:r>
              <a:r>
                <a:rPr lang="en-US" sz="1000">
                  <a:highlight>
                    <a:srgbClr val="00FF00"/>
                  </a:highlight>
                </a:rPr>
                <a:t>Positive</a:t>
              </a:r>
            </a:p>
          </p:txBody>
        </p:sp>
        <p:sp>
          <p:nvSpPr>
            <p:cNvPr id="1260" name="TextBox 1259">
              <a:extLst>
                <a:ext uri="{FF2B5EF4-FFF2-40B4-BE49-F238E27FC236}">
                  <a16:creationId xmlns:a16="http://schemas.microsoft.com/office/drawing/2014/main" id="{A67255B3-7D9C-264E-7913-70564510ED4E}"/>
                </a:ext>
                <a:ext uri="{C183D7F6-B498-43B3-948B-1728B52AA6E4}">
                  <adec:decorative xmlns:adec="http://schemas.microsoft.com/office/drawing/2017/decorative" val="1"/>
                </a:ext>
              </a:extLst>
            </p:cNvPr>
            <p:cNvSpPr txBox="1"/>
            <p:nvPr/>
          </p:nvSpPr>
          <p:spPr>
            <a:xfrm>
              <a:off x="6106921" y="3804392"/>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Prompt Instruction</a:t>
              </a:r>
            </a:p>
          </p:txBody>
        </p:sp>
        <p:sp>
          <p:nvSpPr>
            <p:cNvPr id="18" name="TextBox 17">
              <a:extLst>
                <a:ext uri="{FF2B5EF4-FFF2-40B4-BE49-F238E27FC236}">
                  <a16:creationId xmlns:a16="http://schemas.microsoft.com/office/drawing/2014/main" id="{028ADDB0-1BBE-1E43-4172-574D9465F894}"/>
                </a:ext>
                <a:ext uri="{C183D7F6-B498-43B3-948B-1728B52AA6E4}">
                  <adec:decorative xmlns:adec="http://schemas.microsoft.com/office/drawing/2017/decorative" val="1"/>
                </a:ext>
              </a:extLst>
            </p:cNvPr>
            <p:cNvSpPr txBox="1"/>
            <p:nvPr/>
          </p:nvSpPr>
          <p:spPr>
            <a:xfrm>
              <a:off x="6106921" y="4002500"/>
              <a:ext cx="2743200" cy="46166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Summarize the following 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Agent: 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Customer: My name is Simon, order status?</a:t>
              </a:r>
            </a:p>
          </p:txBody>
        </p:sp>
        <p:sp>
          <p:nvSpPr>
            <p:cNvPr id="17" name="TextBox 16">
              <a:extLst>
                <a:ext uri="{FF2B5EF4-FFF2-40B4-BE49-F238E27FC236}">
                  <a16:creationId xmlns:a16="http://schemas.microsoft.com/office/drawing/2014/main" id="{29221010-96CE-C06A-B53E-833BA9C1892E}"/>
                </a:ext>
                <a:ext uri="{C183D7F6-B498-43B3-948B-1728B52AA6E4}">
                  <adec:decorative xmlns:adec="http://schemas.microsoft.com/office/drawing/2017/decorative" val="1"/>
                </a:ext>
              </a:extLst>
            </p:cNvPr>
            <p:cNvSpPr txBox="1"/>
            <p:nvPr/>
          </p:nvSpPr>
          <p:spPr>
            <a:xfrm>
              <a:off x="6106921" y="4584585"/>
              <a:ext cx="274320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accent1"/>
                  </a:solidFill>
                  <a:effectLst/>
                  <a:uLnTx/>
                  <a:uFillTx/>
                  <a:latin typeface="+mj-lt"/>
                  <a:ea typeface="+mn-ea"/>
                  <a:cs typeface="+mn-cs"/>
                </a:rPr>
                <a:t>Completion</a:t>
              </a:r>
            </a:p>
          </p:txBody>
        </p:sp>
        <p:sp>
          <p:nvSpPr>
            <p:cNvPr id="19" name="TextBox 18">
              <a:extLst>
                <a:ext uri="{FF2B5EF4-FFF2-40B4-BE49-F238E27FC236}">
                  <a16:creationId xmlns:a16="http://schemas.microsoft.com/office/drawing/2014/main" id="{9CB2639A-2A81-8C90-2AAB-C0C76A3069D0}"/>
                </a:ext>
                <a:ext uri="{C183D7F6-B498-43B3-948B-1728B52AA6E4}">
                  <adec:decorative xmlns:adec="http://schemas.microsoft.com/office/drawing/2017/decorative" val="1"/>
                </a:ext>
              </a:extLst>
            </p:cNvPr>
            <p:cNvSpPr txBox="1"/>
            <p:nvPr/>
          </p:nvSpPr>
          <p:spPr>
            <a:xfrm>
              <a:off x="6106921" y="4782693"/>
              <a:ext cx="2743200" cy="153888"/>
            </a:xfrm>
            <a:prstGeom prst="rect">
              <a:avLst/>
            </a:prstGeom>
            <a:noFill/>
          </p:spPr>
          <p:txBody>
            <a:bodyPr wrap="square" lIns="0" tIns="0" rIns="0" bIns="0" anchor="t">
              <a:spAutoFit/>
            </a:bodyPr>
            <a:lstStyle>
              <a:defPPr>
                <a:defRPr lang="en-US"/>
              </a:defPPr>
              <a:lvl1pPr>
                <a:defRPr>
                  <a:solidFill>
                    <a:schemeClr val="bg1"/>
                  </a:solidFill>
                </a:defRPr>
              </a:lvl1pPr>
            </a:lstStyle>
            <a:p>
              <a:pPr lvl="0" defTabSz="914400">
                <a:defRPr/>
              </a:pPr>
              <a:r>
                <a:rPr kumimoji="0" lang="en-US" sz="1000" b="0" i="0" u="none" strike="noStrike" kern="1200" cap="none" spc="0" normalizeH="0" baseline="0" noProof="0">
                  <a:ln>
                    <a:noFill/>
                  </a:ln>
                  <a:solidFill>
                    <a:schemeClr val="tx1"/>
                  </a:solidFill>
                  <a:effectLst/>
                  <a:uLnTx/>
                  <a:uFillTx/>
                  <a:ea typeface="+mn-ea"/>
                  <a:cs typeface="+mn-cs"/>
                </a:rPr>
                <a:t>Summary</a:t>
              </a:r>
              <a:r>
                <a:rPr lang="en-US" sz="1000">
                  <a:solidFill>
                    <a:schemeClr val="tx1"/>
                  </a:solidFill>
                </a:rPr>
                <a:t>:</a:t>
              </a:r>
              <a:r>
                <a:rPr lang="en-US" sz="1000"/>
                <a:t> </a:t>
              </a:r>
              <a:r>
                <a:rPr lang="en-US" sz="1000">
                  <a:highlight>
                    <a:srgbClr val="C0C0C0"/>
                  </a:highlight>
                </a:rPr>
                <a:t>Customer calling regarding an order.</a:t>
              </a:r>
            </a:p>
          </p:txBody>
        </p:sp>
        <p:grpSp>
          <p:nvGrpSpPr>
            <p:cNvPr id="1424" name="Group 1423">
              <a:extLst>
                <a:ext uri="{FF2B5EF4-FFF2-40B4-BE49-F238E27FC236}">
                  <a16:creationId xmlns:a16="http://schemas.microsoft.com/office/drawing/2014/main" id="{BED5BBD6-4A2C-7D49-E310-F60312AAB884}"/>
                </a:ext>
                <a:ext uri="{C183D7F6-B498-43B3-948B-1728B52AA6E4}">
                  <adec:decorative xmlns:adec="http://schemas.microsoft.com/office/drawing/2017/decorative" val="1"/>
                </a:ext>
              </a:extLst>
            </p:cNvPr>
            <p:cNvGrpSpPr/>
            <p:nvPr/>
          </p:nvGrpSpPr>
          <p:grpSpPr>
            <a:xfrm>
              <a:off x="7664521" y="3295006"/>
              <a:ext cx="1283051" cy="571567"/>
              <a:chOff x="7664521" y="3295006"/>
              <a:chExt cx="1283051" cy="571567"/>
            </a:xfrm>
          </p:grpSpPr>
          <p:pic>
            <p:nvPicPr>
              <p:cNvPr id="3076" name="Picture 4">
                <a:extLst>
                  <a:ext uri="{FF2B5EF4-FFF2-40B4-BE49-F238E27FC236}">
                    <a16:creationId xmlns:a16="http://schemas.microsoft.com/office/drawing/2014/main" id="{253A1CBF-A558-6573-79F2-58D3D0576246}"/>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216" y="3295006"/>
                <a:ext cx="571567" cy="571567"/>
              </a:xfrm>
              <a:prstGeom prst="rect">
                <a:avLst/>
              </a:prstGeom>
              <a:noFill/>
              <a:extLst>
                <a:ext uri="{909E8E84-426E-40DD-AFC4-6F175D3DCCD1}">
                  <a14:hiddenFill xmlns:a14="http://schemas.microsoft.com/office/drawing/2010/main">
                    <a:solidFill>
                      <a:srgbClr val="FFFFFF"/>
                    </a:solidFill>
                  </a14:hiddenFill>
                </a:ext>
              </a:extLst>
            </p:spPr>
          </p:pic>
          <p:cxnSp>
            <p:nvCxnSpPr>
              <p:cNvPr id="1413" name="Straight Arrow Connector 1412">
                <a:extLst>
                  <a:ext uri="{FF2B5EF4-FFF2-40B4-BE49-F238E27FC236}">
                    <a16:creationId xmlns:a16="http://schemas.microsoft.com/office/drawing/2014/main" id="{DA3EADC1-9902-B00C-9EF7-69BF837DC55A}"/>
                  </a:ext>
                  <a:ext uri="{C183D7F6-B498-43B3-948B-1728B52AA6E4}">
                    <adec:decorative xmlns:adec="http://schemas.microsoft.com/office/drawing/2017/decorative" val="1"/>
                  </a:ext>
                </a:extLst>
              </p:cNvPr>
              <p:cNvCxnSpPr>
                <a:cxnSpLocks/>
              </p:cNvCxnSpPr>
              <p:nvPr/>
            </p:nvCxnSpPr>
            <p:spPr>
              <a:xfrm flipH="1" flipV="1">
                <a:off x="7664521" y="3583135"/>
                <a:ext cx="454695"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5" name="Straight Connector 1414">
                <a:extLst>
                  <a:ext uri="{FF2B5EF4-FFF2-40B4-BE49-F238E27FC236}">
                    <a16:creationId xmlns:a16="http://schemas.microsoft.com/office/drawing/2014/main" id="{64511AC5-3786-DF80-4DC2-53DE2329C441}"/>
                  </a:ext>
                  <a:ext uri="{C183D7F6-B498-43B3-948B-1728B52AA6E4}">
                    <adec:decorative xmlns:adec="http://schemas.microsoft.com/office/drawing/2017/decorative" val="1"/>
                  </a:ext>
                </a:extLst>
              </p:cNvPr>
              <p:cNvCxnSpPr>
                <a:cxnSpLocks/>
              </p:cNvCxnSpPr>
              <p:nvPr/>
            </p:nvCxnSpPr>
            <p:spPr>
              <a:xfrm>
                <a:off x="8690783" y="3583135"/>
                <a:ext cx="2567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082" name="Picture 10">
              <a:extLst>
                <a:ext uri="{FF2B5EF4-FFF2-40B4-BE49-F238E27FC236}">
                  <a16:creationId xmlns:a16="http://schemas.microsoft.com/office/drawing/2014/main" id="{DFE09042-8639-6874-F8A4-DBBD7B16553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031" y="1360241"/>
              <a:ext cx="2547529" cy="3224343"/>
            </a:xfrm>
            <a:prstGeom prst="rect">
              <a:avLst/>
            </a:prstGeom>
            <a:noFill/>
            <a:extLst>
              <a:ext uri="{909E8E84-426E-40DD-AFC4-6F175D3DCCD1}">
                <a14:hiddenFill xmlns:a14="http://schemas.microsoft.com/office/drawing/2010/main">
                  <a:solidFill>
                    <a:srgbClr val="FFFFFF"/>
                  </a:solidFill>
                </a14:hiddenFill>
              </a:ext>
            </a:extLst>
          </p:spPr>
        </p:pic>
        <p:sp>
          <p:nvSpPr>
            <p:cNvPr id="1269" name="TextBox 1268">
              <a:extLst>
                <a:ext uri="{FF2B5EF4-FFF2-40B4-BE49-F238E27FC236}">
                  <a16:creationId xmlns:a16="http://schemas.microsoft.com/office/drawing/2014/main" id="{696F0EDD-EB66-CBB7-050F-381BBBF9DE89}"/>
                </a:ext>
                <a:ext uri="{C183D7F6-B498-43B3-948B-1728B52AA6E4}">
                  <adec:decorative xmlns:adec="http://schemas.microsoft.com/office/drawing/2017/decorative" val="1"/>
                </a:ext>
              </a:extLst>
            </p:cNvPr>
            <p:cNvSpPr txBox="1"/>
            <p:nvPr/>
          </p:nvSpPr>
          <p:spPr>
            <a:xfrm>
              <a:off x="8996205" y="2156219"/>
              <a:ext cx="1778001"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schemeClr val="accent1"/>
                  </a:solidFill>
                  <a:effectLst/>
                  <a:uLnTx/>
                  <a:uFillTx/>
                  <a:ea typeface="+mn-ea"/>
                  <a:cs typeface="+mn-cs"/>
                </a:rPr>
                <a:t>Agent: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050">
                  <a:solidFill>
                    <a:schemeClr val="bg1"/>
                  </a:solidFill>
                  <a:highlight>
                    <a:srgbClr val="00FFFF"/>
                  </a:highlight>
                </a:rPr>
                <a:t>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50" b="1" i="0" u="none" strike="noStrike" kern="1200" cap="none" spc="0" normalizeH="0" baseline="0" noProof="0">
                <a:ln>
                  <a:noFill/>
                </a:ln>
                <a:solidFill>
                  <a:schemeClr val="bg1"/>
                </a:solidFill>
                <a:effectLst/>
                <a:uLnTx/>
                <a:uFillTx/>
                <a:ea typeface="+mn-ea"/>
                <a:cs typeface="+mn-cs"/>
              </a:endParaRPr>
            </a:p>
            <a:p>
              <a:pPr defTabSz="914400">
                <a:defRPr/>
              </a:pPr>
              <a:r>
                <a:rPr lang="en-CA" sz="1050" b="1">
                  <a:solidFill>
                    <a:schemeClr val="accent1"/>
                  </a:solidFill>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ea typeface="+mn-ea"/>
                  <a:cs typeface="+mn-cs"/>
                </a:rPr>
                <a:t>My name is </a:t>
              </a:r>
              <a:r>
                <a:rPr kumimoji="0" lang="en-CA" sz="1050" b="0" i="0" u="none" strike="noStrike" kern="1200" cap="none" spc="0" normalizeH="0" baseline="0" noProof="0">
                  <a:ln>
                    <a:noFill/>
                  </a:ln>
                  <a:solidFill>
                    <a:schemeClr val="bg1"/>
                  </a:solidFill>
                  <a:effectLst/>
                  <a:highlight>
                    <a:srgbClr val="00FF00"/>
                  </a:highlight>
                  <a:uLnTx/>
                  <a:uFillTx/>
                  <a:ea typeface="+mn-ea"/>
                  <a:cs typeface="+mn-cs"/>
                </a:rPr>
                <a:t>Simon</a:t>
              </a:r>
              <a:r>
                <a:rPr kumimoji="0" lang="en-CA" sz="1050" b="0" i="0" u="none" strike="noStrike" kern="1200" cap="none" spc="0" normalizeH="0" baseline="0" noProof="0">
                  <a:ln>
                    <a:noFill/>
                  </a:ln>
                  <a:solidFill>
                    <a:prstClr val="white"/>
                  </a:solidFill>
                  <a:effectLst/>
                  <a:uLnTx/>
                  <a:uFillTx/>
                  <a:ea typeface="+mn-ea"/>
                  <a:cs typeface="+mn-cs"/>
                </a:rPr>
                <a:t>, </a:t>
              </a:r>
              <a:br>
                <a:rPr kumimoji="0" lang="en-CA" sz="1050" b="0" i="0" u="none" strike="noStrike" kern="1200" cap="none" spc="0" normalizeH="0" baseline="0" noProof="0">
                  <a:ln>
                    <a:noFill/>
                  </a:ln>
                  <a:solidFill>
                    <a:prstClr val="white"/>
                  </a:solidFill>
                  <a:effectLst/>
                  <a:uLnTx/>
                  <a:uFillTx/>
                  <a:ea typeface="+mn-ea"/>
                  <a:cs typeface="+mn-cs"/>
                </a:rPr>
              </a:br>
              <a:r>
                <a:rPr kumimoji="0" lang="en-CA" sz="1050" b="0" i="0" u="none" strike="noStrike" kern="1200" cap="none" spc="0" normalizeH="0" baseline="0" noProof="0">
                  <a:ln>
                    <a:noFill/>
                  </a:ln>
                  <a:solidFill>
                    <a:prstClr val="white"/>
                  </a:solidFill>
                  <a:effectLst/>
                  <a:uLnTx/>
                  <a:uFillTx/>
                  <a:ea typeface="+mn-ea"/>
                  <a:cs typeface="+mn-cs"/>
                </a:rPr>
                <a:t>order status?</a:t>
              </a:r>
            </a:p>
          </p:txBody>
        </p:sp>
        <p:sp>
          <p:nvSpPr>
            <p:cNvPr id="27" name="TextBox 26">
              <a:extLst>
                <a:ext uri="{FF2B5EF4-FFF2-40B4-BE49-F238E27FC236}">
                  <a16:creationId xmlns:a16="http://schemas.microsoft.com/office/drawing/2014/main" id="{6D669E76-2857-77BB-FD54-40FBC8DD7E0A}"/>
                </a:ext>
                <a:ext uri="{C183D7F6-B498-43B3-948B-1728B52AA6E4}">
                  <adec:decorative xmlns:adec="http://schemas.microsoft.com/office/drawing/2017/decorative" val="1"/>
                </a:ext>
              </a:extLst>
            </p:cNvPr>
            <p:cNvSpPr txBox="1"/>
            <p:nvPr/>
          </p:nvSpPr>
          <p:spPr>
            <a:xfrm>
              <a:off x="9063791" y="3571613"/>
              <a:ext cx="1652937"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black"/>
                  </a:solidFill>
                  <a:effectLst/>
                  <a:highlight>
                    <a:srgbClr val="C0C0C0"/>
                  </a:highlight>
                  <a:uLnTx/>
                  <a:uFillTx/>
                  <a:ea typeface="+mn-ea"/>
                  <a:cs typeface="+mn-cs"/>
                </a:rPr>
                <a:t>Customer calling regarding an order.</a:t>
              </a:r>
            </a:p>
          </p:txBody>
        </p:sp>
        <p:sp>
          <p:nvSpPr>
            <p:cNvPr id="32" name="TextBox 31">
              <a:extLst>
                <a:ext uri="{FF2B5EF4-FFF2-40B4-BE49-F238E27FC236}">
                  <a16:creationId xmlns:a16="http://schemas.microsoft.com/office/drawing/2014/main" id="{7BF0A258-9BA0-51E0-3D27-C4C46431BC0D}"/>
                </a:ext>
                <a:ext uri="{C183D7F6-B498-43B3-948B-1728B52AA6E4}">
                  <adec:decorative xmlns:adec="http://schemas.microsoft.com/office/drawing/2017/decorative" val="1"/>
                </a:ext>
              </a:extLst>
            </p:cNvPr>
            <p:cNvSpPr txBox="1"/>
            <p:nvPr/>
          </p:nvSpPr>
          <p:spPr>
            <a:xfrm>
              <a:off x="8956928" y="3341648"/>
              <a:ext cx="1857734" cy="253916"/>
            </a:xfrm>
            <a:prstGeom prst="rect">
              <a:avLst/>
            </a:prstGeom>
            <a:noFill/>
          </p:spPr>
          <p:txBody>
            <a:bodyPr wrap="square">
              <a:spAutoFit/>
            </a:bodyPr>
            <a:lstStyle/>
            <a:p>
              <a:pPr algn="ctr" defTabSz="914400">
                <a:defRPr/>
              </a:pPr>
              <a:r>
                <a:rPr lang="en-CA" sz="1050" b="1">
                  <a:solidFill>
                    <a:schemeClr val="accent1"/>
                  </a:solidFill>
                </a:rPr>
                <a:t>Summary of conversation</a:t>
              </a:r>
            </a:p>
          </p:txBody>
        </p:sp>
        <p:sp>
          <p:nvSpPr>
            <p:cNvPr id="1273" name="Rectangle: Rounded Corners 1272">
              <a:extLst>
                <a:ext uri="{FF2B5EF4-FFF2-40B4-BE49-F238E27FC236}">
                  <a16:creationId xmlns:a16="http://schemas.microsoft.com/office/drawing/2014/main" id="{49824F2E-3467-EA2C-9DEF-4D705DB7DD0D}"/>
                </a:ext>
                <a:ext uri="{C183D7F6-B498-43B3-948B-1728B52AA6E4}">
                  <adec:decorative xmlns:adec="http://schemas.microsoft.com/office/drawing/2017/decorative" val="1"/>
                </a:ext>
              </a:extLst>
            </p:cNvPr>
            <p:cNvSpPr/>
            <p:nvPr/>
          </p:nvSpPr>
          <p:spPr>
            <a:xfrm>
              <a:off x="10705656" y="2233255"/>
              <a:ext cx="981866" cy="3405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t>
              </a:r>
              <a:br>
                <a:rPr kumimoji="0" lang="en-CA" sz="1000" b="0" i="0" u="none" strike="noStrike" kern="1200" cap="none" spc="0" normalizeH="0" baseline="0" noProof="0">
                  <a:ln>
                    <a:noFill/>
                  </a:ln>
                  <a:solidFill>
                    <a:prstClr val="black"/>
                  </a:solidFill>
                  <a:effectLst/>
                  <a:uLnTx/>
                  <a:uFillTx/>
                  <a:ea typeface="+mn-ea"/>
                  <a:cs typeface="+mn-cs"/>
                </a:rPr>
              </a:br>
              <a:r>
                <a:rPr kumimoji="0" lang="en-CA" sz="1000" b="0" i="0" u="none" strike="noStrike" kern="1200" cap="none" spc="0" normalizeH="0" baseline="0" noProof="0">
                  <a:ln>
                    <a:noFill/>
                  </a:ln>
                  <a:solidFill>
                    <a:prstClr val="black"/>
                  </a:solidFill>
                  <a:effectLst/>
                  <a:uLnTx/>
                  <a:uFillTx/>
                  <a:ea typeface="+mn-ea"/>
                  <a:cs typeface="+mn-cs"/>
                </a:rPr>
                <a:t>Positive</a:t>
              </a:r>
            </a:p>
          </p:txBody>
        </p:sp>
        <p:sp>
          <p:nvSpPr>
            <p:cNvPr id="1408" name="Rectangle: Rounded Corners 1407">
              <a:extLst>
                <a:ext uri="{FF2B5EF4-FFF2-40B4-BE49-F238E27FC236}">
                  <a16:creationId xmlns:a16="http://schemas.microsoft.com/office/drawing/2014/main" id="{4390CEF5-5718-6B40-370B-C21A278EBFD0}"/>
                </a:ext>
                <a:ext uri="{C183D7F6-B498-43B3-948B-1728B52AA6E4}">
                  <adec:decorative xmlns:adec="http://schemas.microsoft.com/office/drawing/2017/decorative" val="1"/>
                </a:ext>
              </a:extLst>
            </p:cNvPr>
            <p:cNvSpPr/>
            <p:nvPr/>
          </p:nvSpPr>
          <p:spPr>
            <a:xfrm>
              <a:off x="10705656" y="2730655"/>
              <a:ext cx="981866" cy="340519"/>
            </a:xfrm>
            <a:prstGeom prst="roundRect">
              <a:avLst/>
            </a:prstGeom>
            <a:solidFill>
              <a:srgbClr val="9BF0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black"/>
                  </a:solidFill>
                  <a:effectLst/>
                  <a:uLnTx/>
                  <a:uFillTx/>
                  <a:ea typeface="+mn-ea"/>
                  <a:cs typeface="+mn-cs"/>
                </a:rPr>
                <a:t>Sentiment: </a:t>
              </a:r>
              <a:br>
                <a:rPr kumimoji="0" lang="en-CA" sz="1000" b="0" i="0" u="none" strike="noStrike" kern="1200" cap="none" spc="0" normalizeH="0" baseline="0" noProof="0">
                  <a:ln>
                    <a:noFill/>
                  </a:ln>
                  <a:solidFill>
                    <a:prstClr val="black"/>
                  </a:solidFill>
                  <a:effectLst/>
                  <a:uLnTx/>
                  <a:uFillTx/>
                  <a:ea typeface="+mn-ea"/>
                  <a:cs typeface="+mn-cs"/>
                </a:rPr>
              </a:br>
              <a:r>
                <a:rPr kumimoji="0" lang="en-CA" sz="1000" b="0" i="0" u="none" strike="noStrike" kern="1200" cap="none" spc="0" normalizeH="0" baseline="0" noProof="0">
                  <a:ln>
                    <a:noFill/>
                  </a:ln>
                  <a:solidFill>
                    <a:prstClr val="black"/>
                  </a:solidFill>
                  <a:effectLst/>
                  <a:uLnTx/>
                  <a:uFillTx/>
                  <a:ea typeface="+mn-ea"/>
                  <a:cs typeface="+mn-cs"/>
                </a:rPr>
                <a:t>Positive</a:t>
              </a:r>
            </a:p>
          </p:txBody>
        </p:sp>
        <p:sp>
          <p:nvSpPr>
            <p:cNvPr id="3072" name="Rectangle: Rounded Corners 3071">
              <a:extLst>
                <a:ext uri="{FF2B5EF4-FFF2-40B4-BE49-F238E27FC236}">
                  <a16:creationId xmlns:a16="http://schemas.microsoft.com/office/drawing/2014/main" id="{CC2BF9D4-0168-7F70-F542-C62008154029}"/>
                </a:ext>
                <a:ext uri="{C183D7F6-B498-43B3-948B-1728B52AA6E4}">
                  <adec:decorative xmlns:adec="http://schemas.microsoft.com/office/drawing/2017/decorative" val="1"/>
                </a:ext>
              </a:extLst>
            </p:cNvPr>
            <p:cNvSpPr/>
            <p:nvPr/>
          </p:nvSpPr>
          <p:spPr>
            <a:xfrm>
              <a:off x="10705656" y="3592607"/>
              <a:ext cx="981866" cy="340519"/>
            </a:xfrm>
            <a:prstGeom prst="round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400"/>
              <a:r>
                <a:rPr lang="en-CA" sz="1000">
                  <a:solidFill>
                    <a:prstClr val="black"/>
                  </a:solidFill>
                </a:rPr>
                <a:t>Abstractive</a:t>
              </a:r>
            </a:p>
            <a:p>
              <a:pPr algn="ctr" defTabSz="914400"/>
              <a:r>
                <a:rPr lang="en-CA" sz="1000">
                  <a:solidFill>
                    <a:prstClr val="black"/>
                  </a:solidFill>
                </a:rPr>
                <a:t>Summarization</a:t>
              </a:r>
            </a:p>
          </p:txBody>
        </p:sp>
      </p:grpSp>
      <p:pic>
        <p:nvPicPr>
          <p:cNvPr id="8" name="Picture 7" descr="Zero-shot, one-shot, few-shot">
            <a:extLst>
              <a:ext uri="{FF2B5EF4-FFF2-40B4-BE49-F238E27FC236}">
                <a16:creationId xmlns:a16="http://schemas.microsoft.com/office/drawing/2014/main" id="{69DE62C8-56B7-8030-67AF-20E35757CE1A}"/>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3660336" y="5519791"/>
            <a:ext cx="7334444" cy="726452"/>
          </a:xfrm>
          <a:prstGeom prst="rect">
            <a:avLst/>
          </a:prstGeom>
        </p:spPr>
      </p:pic>
    </p:spTree>
    <p:extLst>
      <p:ext uri="{BB962C8B-B14F-4D97-AF65-F5344CB8AC3E}">
        <p14:creationId xmlns:p14="http://schemas.microsoft.com/office/powerpoint/2010/main" val="11707624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3E5A-E628-00C5-9C08-336848BB9054}"/>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Named Entity Recognition (Zero-Shot)</a:t>
            </a:r>
          </a:p>
        </p:txBody>
      </p:sp>
      <p:sp>
        <p:nvSpPr>
          <p:cNvPr id="6" name="TextBox 5">
            <a:extLst>
              <a:ext uri="{FF2B5EF4-FFF2-40B4-BE49-F238E27FC236}">
                <a16:creationId xmlns:a16="http://schemas.microsoft.com/office/drawing/2014/main" id="{08F17965-103F-B626-5F83-E5FD7AEFB814}"/>
              </a:ext>
            </a:extLst>
          </p:cNvPr>
          <p:cNvSpPr txBox="1"/>
          <p:nvPr/>
        </p:nvSpPr>
        <p:spPr>
          <a:xfrm>
            <a:off x="584200" y="1859339"/>
            <a:ext cx="11025188" cy="2788456"/>
          </a:xfrm>
          <a:prstGeom prst="rect">
            <a:avLst/>
          </a:prstGeom>
          <a:noFill/>
          <a:ln>
            <a:solidFill>
              <a:schemeClr val="accent2"/>
            </a:solidFill>
          </a:ln>
        </p:spPr>
        <p:txBody>
          <a:bodyPr wrap="square" lIns="182880" tIns="146304" rIns="182880" bIns="146304" anchor="t">
            <a:spAutoFit/>
          </a:bodyPr>
          <a:lstStyle/>
          <a:p>
            <a:pPr defTabSz="914400">
              <a:defRPr/>
            </a:pPr>
            <a:r>
              <a:rPr lang="en-US" sz="180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Extract the name and mailing address from this email:</a:t>
            </a:r>
            <a:endParaRPr lang="en-US">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Dear Kelly,</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It was great to talk to you at the seminar. I thought Jane's talk was quite good.</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Thank you for the book. Here's my address 2111 Ash Lane, Crestview CA 92002</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Best,</a:t>
            </a:r>
            <a:endParaRPr lang="en-US" sz="18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Light"/>
              </a:rPr>
              <a:t>Maya</a:t>
            </a:r>
            <a:endParaRPr lang="en-US" sz="1800" b="0" i="0" u="none" strike="noStrike" kern="1200" cap="none" spc="0" normalizeH="0" baseline="0" noProof="0">
              <a:ln>
                <a:noFill/>
              </a:ln>
              <a:effectLst/>
              <a:uLnTx/>
              <a:uFillTx/>
              <a:latin typeface="Segoe UI"/>
              <a:cs typeface="Segoe UI Light"/>
            </a:endParaRPr>
          </a:p>
        </p:txBody>
      </p:sp>
      <p:sp>
        <p:nvSpPr>
          <p:cNvPr id="7" name="TextBox 6">
            <a:extLst>
              <a:ext uri="{FF2B5EF4-FFF2-40B4-BE49-F238E27FC236}">
                <a16:creationId xmlns:a16="http://schemas.microsoft.com/office/drawing/2014/main" id="{75A8B13E-6AB2-A79E-2DA5-25FBB9E112CA}"/>
              </a:ext>
            </a:extLst>
          </p:cNvPr>
          <p:cNvSpPr txBox="1"/>
          <p:nvPr/>
        </p:nvSpPr>
        <p:spPr>
          <a:xfrm>
            <a:off x="588263" y="4849605"/>
            <a:ext cx="6348952" cy="1200329"/>
          </a:xfrm>
          <a:prstGeom prst="rect">
            <a:avLst/>
          </a:prstGeom>
          <a:noFill/>
        </p:spPr>
        <p:txBody>
          <a:bodyPr wrap="square" lIns="0" tIns="45720" rIns="91440" bIns="45720" anchor="t">
            <a:spAutoFit/>
          </a:bodyPr>
          <a:lstStyle/>
          <a:p>
            <a:pPr defTabSz="914400">
              <a:defRPr/>
            </a:pPr>
            <a:r>
              <a:rPr lang="en-US" sz="1800">
                <a:latin typeface="Segoe UI"/>
                <a:cs typeface="Segoe UI Light"/>
              </a:rPr>
              <a:t>Completion:</a:t>
            </a:r>
          </a:p>
          <a:p>
            <a:pPr marL="0" marR="0" lvl="0" indent="0" algn="l" defTabSz="91440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1"/>
                </a:solidFill>
                <a:effectLst/>
                <a:uLnTx/>
                <a:uFillTx/>
                <a:latin typeface="Segoe UI"/>
                <a:ea typeface="+mn-ea"/>
                <a:cs typeface="Segoe UI Light"/>
              </a:rPr>
              <a:t>Name: </a:t>
            </a:r>
            <a:r>
              <a:rPr kumimoji="0" lang="en-US" sz="1800" b="0" i="0" u="none" strike="noStrike" kern="1200" cap="none" spc="0" normalizeH="0" baseline="0" noProof="0">
                <a:ln>
                  <a:noFill/>
                </a:ln>
                <a:solidFill>
                  <a:schemeClr val="accent1"/>
                </a:solidFill>
                <a:effectLst/>
                <a:uLnTx/>
                <a:uFillTx/>
                <a:latin typeface="Segoe UI"/>
                <a:ea typeface="+mn-ea"/>
                <a:cs typeface="Segoe UI Light"/>
              </a:rPr>
              <a:t>Maya</a:t>
            </a:r>
            <a:endParaRPr lang="en-US">
              <a:solidFill>
                <a:schemeClr val="accent1"/>
              </a:solidFill>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1"/>
                </a:solidFill>
                <a:effectLst/>
                <a:uLnTx/>
                <a:uFillTx/>
                <a:latin typeface="Segoe UI"/>
                <a:ea typeface="+mn-ea"/>
                <a:cs typeface="Segoe UI Light"/>
              </a:rPr>
              <a:t>Mailing Address: </a:t>
            </a:r>
            <a:r>
              <a:rPr kumimoji="0" lang="en-US" sz="1800" b="0" i="0" u="none" strike="noStrike" kern="1200" cap="none" spc="0" normalizeH="0" baseline="0" noProof="0">
                <a:ln>
                  <a:noFill/>
                </a:ln>
                <a:solidFill>
                  <a:schemeClr val="accent1"/>
                </a:solidFill>
                <a:effectLst/>
                <a:uLnTx/>
                <a:uFillTx/>
                <a:latin typeface="Segoe UI"/>
                <a:ea typeface="+mn-ea"/>
                <a:cs typeface="Segoe UI Light"/>
              </a:rPr>
              <a:t>2111 Ash Lane, Crestview CA 92002</a:t>
            </a:r>
            <a:endParaRPr lang="en-US" sz="1800" b="0" i="0" u="none" strike="noStrike" kern="1200" cap="none" spc="0" normalizeH="0" baseline="0" noProof="0">
              <a:ln>
                <a:noFill/>
              </a:ln>
              <a:solidFill>
                <a:schemeClr val="accent1"/>
              </a:solidFill>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12632410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D5C806-042B-0689-817E-622F49AC56C2}"/>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Custom Named Entities (Few-Shot)</a:t>
            </a:r>
          </a:p>
        </p:txBody>
      </p:sp>
      <p:sp>
        <p:nvSpPr>
          <p:cNvPr id="3" name="TextBox 2">
            <a:extLst>
              <a:ext uri="{FF2B5EF4-FFF2-40B4-BE49-F238E27FC236}">
                <a16:creationId xmlns:a16="http://schemas.microsoft.com/office/drawing/2014/main" id="{C5A43902-1F6B-B805-3F97-EE4ACCE95D32}"/>
              </a:ext>
            </a:extLst>
          </p:cNvPr>
          <p:cNvSpPr txBox="1"/>
          <p:nvPr/>
        </p:nvSpPr>
        <p:spPr>
          <a:xfrm>
            <a:off x="589419" y="1556627"/>
            <a:ext cx="11025188" cy="5004447"/>
          </a:xfrm>
          <a:prstGeom prst="rect">
            <a:avLst/>
          </a:prstGeom>
          <a:noFill/>
          <a:ln>
            <a:solidFill>
              <a:schemeClr val="accent2"/>
            </a:solidFill>
          </a:ln>
        </p:spPr>
        <p:txBody>
          <a:bodyPr wrap="square" lIns="182880" tIns="146304" rIns="182880" bIns="146304" anchor="t">
            <a:spAutoFit/>
          </a:bodyPr>
          <a:lstStyle/>
          <a:p>
            <a:pPr defTabSz="914400">
              <a:defRPr/>
            </a:pPr>
            <a:r>
              <a:rPr lang="en-US" sz="1800" b="1">
                <a:latin typeface="-apple-system"/>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Extract job titles from the following sentences.</a:t>
            </a:r>
            <a:endParaRPr lang="en-US">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John Doe has been working for Microsoft for 20 years as a Linux Engineer.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Linux Engineer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John Doe has been working for Microsoft for 20 years and he loved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none</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Marc Simoncini | Director | </a:t>
            </a:r>
            <a:r>
              <a:rPr kumimoji="0" lang="en-US" sz="1800" b="1" i="0" u="none" strike="noStrike" kern="1200" cap="none" spc="0" normalizeH="0" baseline="0" noProof="0" err="1">
                <a:ln>
                  <a:noFill/>
                </a:ln>
                <a:effectLst/>
                <a:uLnTx/>
                <a:uFillTx/>
                <a:latin typeface="-apple-system"/>
                <a:ea typeface="+mn-ea"/>
                <a:cs typeface="Segoe UI Light"/>
              </a:rPr>
              <a:t>Meetic</a:t>
            </a:r>
            <a:endParaRPr kumimoji="0" lang="en-US" sz="1800" b="1" i="0" u="none" strike="noStrike" kern="1200" cap="none" spc="0" normalizeH="0" baseline="0" noProof="0">
              <a:ln>
                <a:noFill/>
              </a:ln>
              <a:effectLst/>
              <a:uLnTx/>
              <a:uFillTx/>
              <a:latin typeface="-apple-system"/>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Job title: Director</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a:t>
            </a:r>
            <a:endParaRPr lang="en-US" sz="18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pple-system"/>
                <a:ea typeface="+mn-ea"/>
                <a:cs typeface="Segoe UI Light"/>
              </a:rPr>
              <a:t>Sentence: Damien is the CTO of Platform.sh, he was previously the CTO of Commerce Guys, a leading ecommerce provider.</a:t>
            </a:r>
          </a:p>
          <a:p>
            <a:pPr defTabSz="914400">
              <a:defRPr/>
            </a:pPr>
            <a:endParaRPr lang="en-US" sz="1800" b="1">
              <a:latin typeface="-apple-system"/>
              <a:cs typeface="Segoe UI Light"/>
            </a:endParaRPr>
          </a:p>
          <a:p>
            <a:pPr defTabSz="914400">
              <a:defRPr/>
            </a:pPr>
            <a:r>
              <a:rPr lang="en-US" sz="1800" b="1">
                <a:solidFill>
                  <a:srgbClr val="FFFFFF"/>
                </a:solidFill>
                <a:latin typeface="-apple-system"/>
                <a:cs typeface="Segoe UI Light"/>
              </a:rPr>
              <a:t>Completion:</a:t>
            </a:r>
          </a:p>
          <a:p>
            <a:pPr defTabSz="914400">
              <a:defRPr/>
            </a:pPr>
            <a:r>
              <a:rPr kumimoji="0" lang="en-US" sz="1800" b="1" i="0" u="none" strike="noStrike" kern="1200" cap="none" spc="0" normalizeH="0" baseline="0" noProof="0">
                <a:ln>
                  <a:noFill/>
                </a:ln>
                <a:solidFill>
                  <a:schemeClr val="accent1"/>
                </a:solidFill>
                <a:effectLst/>
                <a:uLnTx/>
                <a:uFillTx/>
                <a:latin typeface="-apple-system"/>
                <a:ea typeface="+mn-ea"/>
                <a:cs typeface="Segoe UI Light"/>
              </a:rPr>
              <a:t>Job title:</a:t>
            </a:r>
            <a:r>
              <a:rPr lang="en-US" sz="1800" b="1">
                <a:solidFill>
                  <a:schemeClr val="accent1"/>
                </a:solidFill>
                <a:latin typeface="-apple-system"/>
                <a:cs typeface="Segoe UI Light"/>
              </a:rPr>
              <a:t> </a:t>
            </a:r>
            <a:r>
              <a:rPr kumimoji="0" lang="en-US" sz="1800" b="1" i="0" u="none" strike="noStrike" kern="1200" cap="none" spc="0" normalizeH="0" baseline="0" noProof="0">
                <a:ln>
                  <a:noFill/>
                </a:ln>
                <a:solidFill>
                  <a:schemeClr val="accent1"/>
                </a:solidFill>
                <a:effectLst/>
                <a:uLnTx/>
                <a:uFillTx/>
                <a:latin typeface="-apple-system"/>
                <a:ea typeface="+mn-ea"/>
                <a:cs typeface="Segoe UI Light"/>
              </a:rPr>
              <a:t> CTO</a:t>
            </a:r>
            <a:endParaRPr lang="en-US" sz="1800" b="1" i="0" u="none" strike="noStrike" kern="1200" cap="none" spc="0" normalizeH="0" baseline="0" noProof="0">
              <a:ln>
                <a:noFill/>
              </a:ln>
              <a:solidFill>
                <a:schemeClr val="accent1"/>
              </a:solidFill>
              <a:effectLst/>
              <a:uLnTx/>
              <a:uFillTx/>
              <a:latin typeface="-apple-system"/>
              <a:cs typeface="Segoe UI Light"/>
            </a:endParaRPr>
          </a:p>
        </p:txBody>
      </p:sp>
    </p:spTree>
    <p:extLst>
      <p:ext uri="{BB962C8B-B14F-4D97-AF65-F5344CB8AC3E}">
        <p14:creationId xmlns:p14="http://schemas.microsoft.com/office/powerpoint/2010/main" val="30676020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38018" y="2010144"/>
            <a:ext cx="5068455" cy="2543384"/>
          </a:xfrm>
        </p:spPr>
        <p:txBody>
          <a:bodyPr/>
          <a:lstStyle/>
          <a:p>
            <a:r>
              <a:rPr lang="en-US" dirty="0"/>
              <a:t>Introduction to LLMs, GPT and prompts</a:t>
            </a:r>
            <a:br>
              <a:rPr lang="en-US" dirty="0"/>
            </a:br>
            <a:endParaRPr lang="en-US" spc="0" dirty="0">
              <a:solidFill>
                <a:schemeClr val="accent1"/>
              </a:solidFill>
            </a:endParaRPr>
          </a:p>
        </p:txBody>
      </p:sp>
    </p:spTree>
    <p:extLst>
      <p:ext uri="{BB962C8B-B14F-4D97-AF65-F5344CB8AC3E}">
        <p14:creationId xmlns:p14="http://schemas.microsoft.com/office/powerpoint/2010/main" val="258935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73FA-4246-2E02-0FA7-C6DD1CAB9A1D}"/>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Multi-Label Text Classification (Few-Shot)</a:t>
            </a:r>
          </a:p>
        </p:txBody>
      </p:sp>
      <p:sp>
        <p:nvSpPr>
          <p:cNvPr id="5" name="TextBox 4">
            <a:extLst>
              <a:ext uri="{FF2B5EF4-FFF2-40B4-BE49-F238E27FC236}">
                <a16:creationId xmlns:a16="http://schemas.microsoft.com/office/drawing/2014/main" id="{490BD8C2-4DBE-4951-77BA-7EA4CB5A681E}"/>
              </a:ext>
            </a:extLst>
          </p:cNvPr>
          <p:cNvSpPr txBox="1"/>
          <p:nvPr/>
        </p:nvSpPr>
        <p:spPr>
          <a:xfrm>
            <a:off x="584200" y="1859339"/>
            <a:ext cx="11025188" cy="4727448"/>
          </a:xfrm>
          <a:prstGeom prst="rect">
            <a:avLst/>
          </a:prstGeom>
          <a:noFill/>
          <a:ln>
            <a:solidFill>
              <a:schemeClr val="accent2"/>
            </a:solidFill>
          </a:ln>
        </p:spPr>
        <p:txBody>
          <a:bodyPr wrap="square" lIns="182880" tIns="146304" rIns="182880" bIns="146304" anchor="t">
            <a:spAutoFit/>
          </a:bodyPr>
          <a:lstStyle/>
          <a:p>
            <a:pPr defTabSz="914400">
              <a:defRPr/>
            </a:pPr>
            <a:r>
              <a:rPr kumimoji="0" lang="en-US" sz="1600" b="1" i="0" u="none" strike="noStrike" kern="1200" cap="none" spc="0" normalizeH="0" baseline="0" noProof="0">
                <a:ln>
                  <a:noFill/>
                </a:ln>
                <a:effectLst/>
                <a:uLnTx/>
                <a:uFillTx/>
                <a:latin typeface="-apple-system"/>
                <a:ea typeface="+mn-ea"/>
                <a:cs typeface="Segoe UI Light"/>
              </a:rPr>
              <a:t>Prompt:</a:t>
            </a:r>
            <a:r>
              <a:rPr lang="en-US" sz="1600" b="1">
                <a:latin typeface="-apple-system"/>
                <a:cs typeface="Segoe UI Light"/>
              </a:rPr>
              <a:t> </a:t>
            </a:r>
            <a:endParaRPr kumimoji="0" lang="en-US" sz="1600" b="1" i="0" u="none" strike="noStrike" kern="1200" cap="none" spc="0" normalizeH="0" baseline="0" noProof="0">
              <a:ln>
                <a:noFill/>
              </a:ln>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The following is a list of movies and the categories they fall into:</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effectLst/>
                <a:uLnTx/>
                <a:uFillTx/>
                <a:latin typeface="-apple-system"/>
                <a:ea typeface="+mn-ea"/>
                <a:cs typeface="Segoe UI Light"/>
              </a:rPr>
              <a:t>Topgun</a:t>
            </a:r>
            <a:r>
              <a:rPr kumimoji="0" lang="en-US" sz="1600" b="1" i="0" u="none" strike="noStrike" kern="1200" cap="none" spc="0" normalizeH="0" baseline="0" noProof="0">
                <a:ln>
                  <a:noFill/>
                </a:ln>
                <a:effectLst/>
                <a:uLnTx/>
                <a:uFillTx/>
                <a:latin typeface="-apple-system"/>
                <a:ea typeface="+mn-ea"/>
                <a:cs typeface="Segoe UI Light"/>
              </a:rPr>
              <a:t>: As students at the United States Navy's elite fighter weapons school compete to be best in the class, one daring young pilot learns a few things from a civilian instructor that are not taught in the classroom.</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Category: Drama, Action</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Hustle: A basketball scout discovers a phenomenal street ball player while in Spain and sees the prospect as his opportunity to get back into the NBA.</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Category: Comedy, Drama, Sport</a:t>
            </a:r>
            <a:endParaRPr lang="en-US" sz="1600" b="1" i="0" u="none" strike="noStrike" kern="1200" cap="none" spc="0" normalizeH="0" baseline="0" noProof="0">
              <a:ln>
                <a:noFill/>
              </a:ln>
              <a:effectLst/>
              <a:uLnTx/>
              <a:uFillTx/>
              <a:latin typeface="-apple-system"/>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pple-system"/>
                <a:ea typeface="+mn-ea"/>
                <a:cs typeface="Segoe UI Light"/>
              </a:rPr>
              <a:t>The Northman: From visionary director Robert Eggers comes The Northman, an action-filled epic that follows a young Viking prince on his quest to avenge his father's murder.</a:t>
            </a:r>
            <a:endParaRPr lang="en-US" sz="1600" b="1" i="0" u="none" strike="noStrike" kern="1200" cap="none" spc="0" normalizeH="0" baseline="0" noProof="0">
              <a:ln>
                <a:noFill/>
              </a:ln>
              <a:effectLst/>
              <a:uLnTx/>
              <a:uFillTx/>
              <a:latin typeface="-apple-system"/>
              <a:cs typeface="Segoe UI Light"/>
            </a:endParaRPr>
          </a:p>
          <a:p>
            <a:pPr defTabSz="914400">
              <a:defRPr/>
            </a:pPr>
            <a:r>
              <a:rPr kumimoji="0" lang="en-US" sz="1600" b="1" i="0" u="none" strike="noStrike" kern="1200" cap="none" spc="0" normalizeH="0" baseline="0" noProof="0">
                <a:ln>
                  <a:noFill/>
                </a:ln>
                <a:effectLst/>
                <a:uLnTx/>
                <a:uFillTx/>
                <a:latin typeface="-apple-system"/>
                <a:ea typeface="+mn-ea"/>
                <a:cs typeface="Segoe UI Light"/>
              </a:rPr>
              <a:t>Category:</a:t>
            </a:r>
            <a:r>
              <a:rPr lang="en-US" sz="1600" b="1">
                <a:latin typeface="-apple-system"/>
                <a:cs typeface="Segoe UI Light"/>
              </a:rPr>
              <a:t> </a:t>
            </a:r>
            <a:endParaRPr lang="en-US" sz="1600" b="1" i="0" u="none" strike="noStrike" kern="1200" cap="none" spc="0" normalizeH="0" baseline="0" noProof="0">
              <a:ln>
                <a:noFill/>
              </a:ln>
              <a:effectLst/>
              <a:uLnTx/>
              <a:uFillTx/>
              <a:latin typeface="-apple-system"/>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defTabSz="914400">
              <a:defRPr/>
            </a:pPr>
            <a:r>
              <a:rPr lang="en-US" sz="1600" b="1">
                <a:latin typeface="-apple-system"/>
                <a:cs typeface="Segoe UI Light"/>
              </a:rPr>
              <a:t>Completion</a:t>
            </a:r>
            <a:r>
              <a:rPr kumimoji="0" lang="en-US" sz="1600" b="1" i="0" u="none" strike="noStrike" kern="1200" cap="none" spc="0" normalizeH="0" baseline="0" noProof="0">
                <a:ln>
                  <a:noFill/>
                </a:ln>
                <a:effectLst/>
                <a:uLnTx/>
                <a:uFillTx/>
                <a:latin typeface="-apple-system"/>
                <a:ea typeface="+mn-ea"/>
                <a:cs typeface="Segoe UI Light"/>
              </a:rPr>
              <a:t> :</a:t>
            </a:r>
            <a:r>
              <a:rPr kumimoji="0" lang="en-US" sz="1600" b="1" i="0" u="none" strike="noStrike" kern="1200" cap="none" spc="0" normalizeH="0" baseline="0" noProof="0">
                <a:ln>
                  <a:noFill/>
                </a:ln>
                <a:solidFill>
                  <a:schemeClr val="accent1"/>
                </a:solidFill>
                <a:effectLst/>
                <a:uLnTx/>
                <a:uFillTx/>
                <a:latin typeface="-apple-system"/>
                <a:ea typeface="+mn-ea"/>
                <a:cs typeface="Segoe UI Light"/>
              </a:rPr>
              <a:t> </a:t>
            </a:r>
            <a:endParaRPr lang="en-US" sz="1600" b="1">
              <a:solidFill>
                <a:schemeClr val="accent1"/>
              </a:solidFill>
              <a:latin typeface="-apple-system"/>
              <a:cs typeface="Segoe UI Light"/>
            </a:endParaRPr>
          </a:p>
          <a:p>
            <a:pPr marL="0" marR="0" lvl="0" indent="0" algn="l" defTabSz="91440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apple-system"/>
                <a:ea typeface="+mn-ea"/>
                <a:cs typeface="Segoe UI Light"/>
              </a:rPr>
              <a:t>Action, Adventure, Drama</a:t>
            </a:r>
            <a:endParaRPr lang="en-US">
              <a:solidFill>
                <a:schemeClr val="accent1"/>
              </a:solidFill>
            </a:endParaRPr>
          </a:p>
        </p:txBody>
      </p:sp>
    </p:spTree>
    <p:extLst>
      <p:ext uri="{BB962C8B-B14F-4D97-AF65-F5344CB8AC3E}">
        <p14:creationId xmlns:p14="http://schemas.microsoft.com/office/powerpoint/2010/main" val="41805480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30C9C-D41D-B468-4352-59045D218908}"/>
              </a:ext>
            </a:extLst>
          </p:cNvPr>
          <p:cNvSpPr>
            <a:spLocks noGrp="1"/>
          </p:cNvSpPr>
          <p:nvPr>
            <p:ph type="title"/>
          </p:nvPr>
        </p:nvSpPr>
        <p:spPr>
          <a:xfrm>
            <a:off x="588263" y="457200"/>
            <a:ext cx="11018520" cy="923330"/>
          </a:xfrm>
        </p:spPr>
        <p:txBody>
          <a:bodyPr/>
          <a:lstStyle/>
          <a:p>
            <a:r>
              <a:rPr lang="en-US"/>
              <a:t>Text classification</a:t>
            </a:r>
            <a:br>
              <a:rPr lang="en-US"/>
            </a:br>
            <a:r>
              <a:rPr lang="en-US" sz="2400" spc="0">
                <a:solidFill>
                  <a:schemeClr val="accent1"/>
                </a:solidFill>
              </a:rPr>
              <a:t>Paraphrasing (Few-Shot) </a:t>
            </a:r>
          </a:p>
        </p:txBody>
      </p:sp>
      <p:sp>
        <p:nvSpPr>
          <p:cNvPr id="5" name="TextBox 4">
            <a:extLst>
              <a:ext uri="{FF2B5EF4-FFF2-40B4-BE49-F238E27FC236}">
                <a16:creationId xmlns:a16="http://schemas.microsoft.com/office/drawing/2014/main" id="{E17B3A56-F587-934B-02F8-2E063CB6F15C}"/>
              </a:ext>
            </a:extLst>
          </p:cNvPr>
          <p:cNvSpPr txBox="1"/>
          <p:nvPr/>
        </p:nvSpPr>
        <p:spPr>
          <a:xfrm>
            <a:off x="584200" y="1859339"/>
            <a:ext cx="11025188" cy="4819781"/>
          </a:xfrm>
          <a:prstGeom prst="rect">
            <a:avLst/>
          </a:prstGeom>
          <a:noFill/>
          <a:ln>
            <a:solidFill>
              <a:schemeClr val="accent2"/>
            </a:solidFill>
          </a:ln>
        </p:spPr>
        <p:txBody>
          <a:bodyPr wrap="square" lIns="182880" tIns="146304" rIns="182880" bIns="146304" anchor="t">
            <a:spAutoFit/>
          </a:bodyPr>
          <a:lstStyle/>
          <a:p>
            <a:pPr defTabSz="914400">
              <a:defRPr/>
            </a:pPr>
            <a:r>
              <a:rPr lang="en-US" sz="1400" dirty="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Searching a specific search tree for a binary key can be programmed recursively or iteratively.</a:t>
            </a:r>
            <a:endParaRPr lang="en-US" dirty="0">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a:t>
            </a:r>
            <a:r>
              <a:rPr kumimoji="0" lang="en-US" sz="1400" b="0" i="0" u="none" strike="noStrike" kern="1200" cap="none" spc="0" normalizeH="0" baseline="0" noProof="0" dirty="0">
                <a:ln>
                  <a:noFill/>
                </a:ln>
                <a:solidFill>
                  <a:srgbClr val="ED7D31"/>
                </a:solidFill>
                <a:effectLst/>
                <a:uLnTx/>
                <a:uFillTx/>
                <a:latin typeface="Segoe UI"/>
                <a:ea typeface="+mn-ea"/>
                <a:cs typeface="Segoe UI Light"/>
              </a:rPr>
              <a:t> </a:t>
            </a:r>
            <a:r>
              <a:rPr kumimoji="0" lang="en-US" sz="1400" b="0" i="0" u="none" strike="noStrike" kern="1200" cap="none" spc="0" normalizeH="0" baseline="0" noProof="0" dirty="0">
                <a:ln>
                  <a:noFill/>
                </a:ln>
                <a:effectLst/>
                <a:uLnTx/>
                <a:uFillTx/>
                <a:latin typeface="Segoe UI"/>
                <a:ea typeface="+mn-ea"/>
                <a:cs typeface="Segoe UI Light"/>
              </a:rPr>
              <a:t>Searching a specific search tree according to a binary key can be recursively or iteratively programmed.</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It was first released as a knapweed biocontrol in the 1980s in Oregon , and it is currently established in the Pacific Northwest.</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 It was first released as </a:t>
            </a:r>
            <a:r>
              <a:rPr kumimoji="0" lang="en-US" sz="1400" b="0" i="0" u="none" strike="noStrike" kern="1200" cap="none" spc="0" normalizeH="0" baseline="0" noProof="0" dirty="0" err="1">
                <a:ln>
                  <a:noFill/>
                </a:ln>
                <a:effectLst/>
                <a:uLnTx/>
                <a:uFillTx/>
                <a:latin typeface="Segoe UI"/>
                <a:ea typeface="+mn-ea"/>
                <a:cs typeface="Segoe UI Light"/>
              </a:rPr>
              <a:t>Knopweed</a:t>
            </a:r>
            <a:r>
              <a:rPr kumimoji="0" lang="en-US" sz="1400" b="0" i="0" u="none" strike="noStrike" kern="1200" cap="none" spc="0" normalizeH="0" baseline="0" noProof="0" dirty="0">
                <a:ln>
                  <a:noFill/>
                </a:ln>
                <a:effectLst/>
                <a:uLnTx/>
                <a:uFillTx/>
                <a:latin typeface="Segoe UI"/>
                <a:ea typeface="+mn-ea"/>
                <a:cs typeface="Segoe UI Light"/>
              </a:rPr>
              <a:t> Biocontrol in Oregon in the 1980s , and is currently established in the Pacific Northwest.</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a:rPr>
              <a:t>Article: 4-OHT binds to ER , the ER / tamoxifen complex recruits other proteins known as co-repressors and then binds to DNA to modulate gene expression.</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Segoe UI Light"/>
              </a:rPr>
              <a:t>Paraphrase</a:t>
            </a:r>
            <a:r>
              <a:rPr kumimoji="0" lang="en-US" sz="1400" b="0" i="0" u="none" strike="noStrike" kern="1200" cap="none" spc="0" normalizeH="0" baseline="0" noProof="0" dirty="0">
                <a:ln>
                  <a:noFill/>
                </a:ln>
                <a:effectLst/>
                <a:uLnTx/>
                <a:uFillTx/>
                <a:latin typeface="Segoe UI"/>
                <a:ea typeface="+mn-ea"/>
                <a:cs typeface="Segoe UI Light"/>
              </a:rPr>
              <a:t>: The ER / Tamoxifen complex binds other proteins known as co-repressors and then binds to DNA to modulate gene expression</a:t>
            </a:r>
            <a:endParaRPr lang="en-US" sz="1400" b="0" i="0" u="none" strike="noStrike" kern="1200" cap="none" spc="0" normalizeH="0" baseline="0" noProof="0" dirty="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endParaRPr>
          </a:p>
          <a:p>
            <a:pPr defTabSz="914400">
              <a:defRPr/>
            </a:pPr>
            <a:r>
              <a:rPr kumimoji="0" lang="en-US" sz="1400" b="0" i="0" u="none" strike="noStrike" kern="1200" cap="none" spc="0" normalizeH="0" baseline="0" noProof="0" dirty="0">
                <a:ln>
                  <a:noFill/>
                </a:ln>
                <a:effectLst/>
                <a:uLnTx/>
                <a:uFillTx/>
                <a:latin typeface="Segoe UI"/>
                <a:ea typeface="+mn-ea"/>
                <a:cs typeface="Segoe UI Light"/>
              </a:rPr>
              <a:t>Article: </a:t>
            </a:r>
            <a:r>
              <a:rPr lang="en-US" sz="1400" dirty="0"/>
              <a:t>Microsoft Corporation is a multinational technology company based in Redmond, Washington. It is best known for its Windows operating system, Microsoft Office suite, and Xbox video game consoles. The company was founded in 1975 by Bill Gates and Paul Allen and became dominant in the personal computer market with MS-DOS and Windows.</a:t>
            </a:r>
            <a:r>
              <a:rPr lang="en-US" sz="800" dirty="0"/>
              <a:t> </a:t>
            </a:r>
          </a:p>
          <a:p>
            <a:pPr defTabSz="914400">
              <a:defRPr/>
            </a:pPr>
            <a:endParaRPr lang="en-US" sz="1400" dirty="0">
              <a:latin typeface="Segoe UI"/>
              <a:cs typeface="Segoe UI Light"/>
            </a:endParaRPr>
          </a:p>
          <a:p>
            <a:pPr marL="0" marR="0" lvl="0" indent="0" algn="l" defTabSz="914400">
              <a:lnSpc>
                <a:spcPct val="100000"/>
              </a:lnSpc>
              <a:spcBef>
                <a:spcPts val="0"/>
              </a:spcBef>
              <a:spcAft>
                <a:spcPts val="0"/>
              </a:spcAft>
              <a:buClrTx/>
              <a:buSzTx/>
              <a:buFontTx/>
              <a:buNone/>
              <a:tabLst/>
              <a:defRPr/>
            </a:pPr>
            <a:r>
              <a:rPr lang="en-US" sz="1400" dirty="0">
                <a:latin typeface="Segoe UI"/>
                <a:cs typeface="Segoe UI Light"/>
              </a:rPr>
              <a:t>Completion:</a:t>
            </a:r>
            <a:endParaRPr lang="en-US" sz="1400" b="0" i="0" u="none" strike="noStrike" kern="1200" cap="none" spc="0" normalizeH="0" baseline="0" noProof="0" dirty="0">
              <a:ln>
                <a:noFill/>
              </a:ln>
              <a:effectLst/>
              <a:uLnTx/>
              <a:uFillTx/>
              <a:latin typeface="Segoe UI"/>
              <a:cs typeface="Segoe UI Light" panose="020B0502040204020203" pitchFamily="34" charset="0"/>
            </a:endParaRPr>
          </a:p>
          <a:p>
            <a:pPr defTabSz="914400">
              <a:defRPr/>
            </a:pPr>
            <a:r>
              <a:rPr lang="en-US" sz="1400" b="1" dirty="0">
                <a:solidFill>
                  <a:schemeClr val="accent1"/>
                </a:solidFill>
                <a:latin typeface="Segoe UI"/>
                <a:cs typeface="Segoe UI Light"/>
              </a:rPr>
              <a:t>Paraphrase</a:t>
            </a:r>
            <a:r>
              <a:rPr lang="en-US" sz="1400" dirty="0">
                <a:solidFill>
                  <a:schemeClr val="accent1"/>
                </a:solidFill>
                <a:latin typeface="Segoe UI"/>
                <a:cs typeface="Segoe UI Light"/>
              </a:rPr>
              <a:t>: M</a:t>
            </a:r>
            <a:r>
              <a:rPr lang="en-US" sz="1400" dirty="0">
                <a:solidFill>
                  <a:srgbClr val="00D7FB"/>
                </a:solidFill>
                <a:effectLst/>
              </a:rPr>
              <a:t>icrosoft Corporation is a technology company with a global presence, headquartered in Redmond, Washington. Its most recognizable products include the Windows operating system, Microsoft Office suite, and Xbox gaming consoles. The company was established in 1975 by Bill Gates and Paul Allen, and it achieved market dominance in personal computers with the MS-DOS and Windows operating systems.</a:t>
            </a:r>
          </a:p>
        </p:txBody>
      </p:sp>
    </p:spTree>
    <p:extLst>
      <p:ext uri="{BB962C8B-B14F-4D97-AF65-F5344CB8AC3E}">
        <p14:creationId xmlns:p14="http://schemas.microsoft.com/office/powerpoint/2010/main" val="39270334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3CEB240-A3B9-026D-A7E0-2B9540460667}"/>
              </a:ext>
            </a:extLst>
          </p:cNvPr>
          <p:cNvSpPr>
            <a:spLocks noGrp="1"/>
          </p:cNvSpPr>
          <p:nvPr>
            <p:ph type="title"/>
          </p:nvPr>
        </p:nvSpPr>
        <p:spPr>
          <a:xfrm>
            <a:off x="588263" y="457200"/>
            <a:ext cx="11018520" cy="923330"/>
          </a:xfrm>
        </p:spPr>
        <p:txBody>
          <a:bodyPr/>
          <a:lstStyle/>
          <a:p>
            <a:r>
              <a:rPr lang="en-US"/>
              <a:t>Reason over unstructured text</a:t>
            </a:r>
            <a:br>
              <a:rPr lang="en-US"/>
            </a:br>
            <a:r>
              <a:rPr lang="en-US" sz="2400" spc="0">
                <a:solidFill>
                  <a:schemeClr val="accent1"/>
                </a:solidFill>
              </a:rPr>
              <a:t>Question and answering</a:t>
            </a:r>
          </a:p>
        </p:txBody>
      </p:sp>
      <p:sp>
        <p:nvSpPr>
          <p:cNvPr id="11" name="TextBox 10">
            <a:extLst>
              <a:ext uri="{FF2B5EF4-FFF2-40B4-BE49-F238E27FC236}">
                <a16:creationId xmlns:a16="http://schemas.microsoft.com/office/drawing/2014/main" id="{AE11F693-F964-D1BE-9045-3DB144A5E23E}"/>
              </a:ext>
            </a:extLst>
          </p:cNvPr>
          <p:cNvSpPr txBox="1"/>
          <p:nvPr/>
        </p:nvSpPr>
        <p:spPr>
          <a:xfrm>
            <a:off x="584200" y="1859339"/>
            <a:ext cx="11025188" cy="2511457"/>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Light"/>
              </a:rPr>
              <a:t>Prompt:</a:t>
            </a:r>
          </a:p>
          <a:p>
            <a:pPr marL="0" marR="0" lvl="0" indent="0" algn="l" defTabSz="914400">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Segoe UI"/>
                <a:ea typeface="+mn-ea"/>
                <a:cs typeface="Segoe UI Light"/>
              </a:rPr>
              <a:t>On Monday, Microsoft launched an </a:t>
            </a:r>
            <a:r>
              <a:rPr kumimoji="0" lang="en-US" sz="1600" i="0" u="none" strike="noStrike" kern="1200" cap="none" spc="0" normalizeH="0" baseline="0" noProof="0" err="1">
                <a:ln>
                  <a:noFill/>
                </a:ln>
                <a:effectLst/>
                <a:uLnTx/>
                <a:uFillTx/>
                <a:latin typeface="Segoe UI"/>
                <a:ea typeface="+mn-ea"/>
                <a:cs typeface="Segoe UI Light"/>
              </a:rPr>
              <a:t>OpenAI</a:t>
            </a:r>
            <a:r>
              <a:rPr kumimoji="0" lang="en-US" sz="1600" i="0" u="none" strike="noStrike" kern="1200" cap="none" spc="0" normalizeH="0" baseline="0" noProof="0">
                <a:ln>
                  <a:noFill/>
                </a:ln>
                <a:effectLst/>
                <a:uLnTx/>
                <a:uFillTx/>
                <a:latin typeface="Segoe UI"/>
                <a:ea typeface="+mn-ea"/>
                <a:cs typeface="Segoe UI Light"/>
              </a:rPr>
              <a:t> service as part of its Azure cloud platform, offering businesses and start-ups the ability to incorporate models like </a:t>
            </a:r>
            <a:r>
              <a:rPr kumimoji="0" lang="en-US" sz="1600" i="0" u="none" strike="noStrike" kern="1200" cap="none" spc="0" normalizeH="0" baseline="0" noProof="0" err="1">
                <a:ln>
                  <a:noFill/>
                </a:ln>
                <a:effectLst/>
                <a:uLnTx/>
                <a:uFillTx/>
                <a:latin typeface="Segoe UI"/>
                <a:ea typeface="+mn-ea"/>
                <a:cs typeface="Segoe UI Light"/>
              </a:rPr>
              <a:t>ChatGPT</a:t>
            </a:r>
            <a:r>
              <a:rPr kumimoji="0" lang="en-US" sz="1600" i="0" u="none" strike="noStrike" kern="1200" cap="none" spc="0" normalizeH="0" baseline="0" noProof="0">
                <a:ln>
                  <a:noFill/>
                </a:ln>
                <a:effectLst/>
                <a:uLnTx/>
                <a:uFillTx/>
                <a:latin typeface="Segoe UI"/>
                <a:ea typeface="+mn-ea"/>
                <a:cs typeface="Segoe UI Light"/>
              </a:rPr>
              <a:t> into their own systems. The company has already been building AI tools into many of its consumer products, such as a DALL-E 2 feature in its Bing search engine that can create images based on a text prompt, and the Information reported recently that it’s working to bring more of them to Microsoft Office as well.</a:t>
            </a:r>
            <a:endParaRPr lang="en-US">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What will Microsoft incorporate in its own systems?</a:t>
            </a:r>
            <a:endParaRPr kumimoji="0" lang="en-US" sz="1600" i="0" u="none" strike="noStrike" kern="1200" cap="none" spc="0" normalizeH="0" baseline="0" noProof="0">
              <a:ln>
                <a:noFill/>
              </a:ln>
              <a:solidFill>
                <a:prstClr val="white"/>
              </a:solidFill>
              <a:effectLst/>
              <a:uLnTx/>
              <a:uFillTx/>
              <a:latin typeface="Segoe UI"/>
              <a:cs typeface="Segoe UI Light" panose="020B0502040204020203" pitchFamily="34" charset="0"/>
            </a:endParaRPr>
          </a:p>
        </p:txBody>
      </p:sp>
      <p:sp>
        <p:nvSpPr>
          <p:cNvPr id="9" name="TextBox 8">
            <a:extLst>
              <a:ext uri="{FF2B5EF4-FFF2-40B4-BE49-F238E27FC236}">
                <a16:creationId xmlns:a16="http://schemas.microsoft.com/office/drawing/2014/main" id="{C589F88B-D57E-E5B3-4F50-AB5649C9C142}"/>
              </a:ext>
            </a:extLst>
          </p:cNvPr>
          <p:cNvSpPr txBox="1"/>
          <p:nvPr/>
        </p:nvSpPr>
        <p:spPr>
          <a:xfrm>
            <a:off x="588262" y="4593794"/>
            <a:ext cx="11025187" cy="1107996"/>
          </a:xfrm>
          <a:prstGeom prst="rect">
            <a:avLst/>
          </a:prstGeom>
          <a:noFill/>
        </p:spPr>
        <p:txBody>
          <a:bodyPr wrap="square" lIns="0" tIns="0" rIns="0" bIns="0" anchor="t">
            <a:spAutoFit/>
          </a:bodyPr>
          <a:lstStyle/>
          <a:p>
            <a:pPr defTabSz="914400">
              <a:defRPr/>
            </a:pPr>
            <a:r>
              <a:rPr lang="en-US" sz="1800">
                <a:latin typeface="Segoe UI"/>
                <a:cs typeface="Segoe UI Light"/>
              </a:rPr>
              <a:t>Completion:</a:t>
            </a:r>
            <a:endParaRPr lang="en-US" sz="1800" b="1">
              <a:latin typeface="Segoe UI"/>
              <a:cs typeface="Segoe UI Light"/>
            </a:endParaRPr>
          </a:p>
          <a:p>
            <a:pPr marL="0" marR="0" lvl="0" indent="0" algn="l" defTabSz="91440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a:rPr>
              <a:t>Microsoft plans to incorporate AI tools into its own systems, such as a DALL-E 2 feature in its Bing search engine that can create images based on a text prompt, and the Information reported recently that it’s working to bring more of them to Microsoft Office as well</a:t>
            </a:r>
            <a:endParaRPr lang="en-US">
              <a:solidFill>
                <a:schemeClr val="accent1"/>
              </a:solidFill>
              <a:ea typeface="+mn-ea"/>
              <a:cs typeface="Segoe UI Light"/>
            </a:endParaRPr>
          </a:p>
        </p:txBody>
      </p:sp>
    </p:spTree>
    <p:extLst>
      <p:ext uri="{BB962C8B-B14F-4D97-AF65-F5344CB8AC3E}">
        <p14:creationId xmlns:p14="http://schemas.microsoft.com/office/powerpoint/2010/main" val="19183785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F2FF30-0445-B53B-8969-E2A36E71424C}"/>
              </a:ext>
            </a:extLst>
          </p:cNvPr>
          <p:cNvSpPr>
            <a:spLocks noGrp="1"/>
          </p:cNvSpPr>
          <p:nvPr>
            <p:ph type="title"/>
          </p:nvPr>
        </p:nvSpPr>
        <p:spPr>
          <a:xfrm>
            <a:off x="588263" y="457200"/>
            <a:ext cx="11018520" cy="1292662"/>
          </a:xfrm>
        </p:spPr>
        <p:txBody>
          <a:bodyPr/>
          <a:lstStyle/>
          <a:p>
            <a:r>
              <a:rPr lang="en-US"/>
              <a:t>Text classification</a:t>
            </a:r>
            <a:br>
              <a:rPr lang="en-US"/>
            </a:br>
            <a:r>
              <a:rPr lang="en-US" sz="2400" spc="0">
                <a:solidFill>
                  <a:schemeClr val="accent1"/>
                </a:solidFill>
              </a:rPr>
              <a:t>Keyword Extraction (Few-Shot)</a:t>
            </a:r>
            <a:br>
              <a:rPr lang="en-US" sz="2400" spc="0">
                <a:solidFill>
                  <a:schemeClr val="accent1"/>
                </a:solidFill>
              </a:rPr>
            </a:br>
            <a:endParaRPr lang="en-US" sz="2400" spc="0">
              <a:solidFill>
                <a:schemeClr val="accent1"/>
              </a:solidFill>
            </a:endParaRPr>
          </a:p>
        </p:txBody>
      </p:sp>
      <p:sp>
        <p:nvSpPr>
          <p:cNvPr id="5" name="TextBox 4">
            <a:extLst>
              <a:ext uri="{FF2B5EF4-FFF2-40B4-BE49-F238E27FC236}">
                <a16:creationId xmlns:a16="http://schemas.microsoft.com/office/drawing/2014/main" id="{AF0C8C2E-8C9E-1902-DD74-3D3973344DEB}"/>
              </a:ext>
            </a:extLst>
          </p:cNvPr>
          <p:cNvSpPr txBox="1"/>
          <p:nvPr/>
        </p:nvSpPr>
        <p:spPr>
          <a:xfrm>
            <a:off x="584200" y="1859339"/>
            <a:ext cx="11025188" cy="4235006"/>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Light"/>
              </a:rPr>
              <a:t>Prompt:</a:t>
            </a:r>
          </a:p>
          <a:p>
            <a:pPr defTabSz="914400">
              <a:defRPr/>
            </a:pPr>
            <a:r>
              <a:rPr lang="en-US" sz="1600">
                <a:latin typeface="Segoe UI"/>
                <a:cs typeface="Segoe UI Light"/>
              </a:rPr>
              <a:t>Information</a:t>
            </a:r>
            <a:r>
              <a:rPr kumimoji="0" lang="en-US" sz="1600" b="0" i="0" u="none" strike="noStrike" kern="1200" cap="none" spc="0" normalizeH="0" baseline="0" noProof="0">
                <a:ln>
                  <a:noFill/>
                </a:ln>
                <a:effectLst/>
                <a:uLnTx/>
                <a:uFillTx/>
                <a:latin typeface="Segoe UI"/>
                <a:ea typeface="+mn-ea"/>
                <a:cs typeface="Segoe UI Light"/>
              </a:rPr>
              <a:t> Retrieval (IR) is the process of obtaining resources relevant to the information need. For instance, a search query on a web search engine can be an information need. The search engine can return web pages that represent relevant resources.</a:t>
            </a:r>
            <a:endParaRPr lang="en-US" sz="175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searching, missing, desert</a:t>
            </a:r>
            <a:endParaRPr lang="en-US" sz="1600" b="0" i="0" u="none" strike="noStrike" kern="1200" cap="none" spc="0" normalizeH="0" baseline="0" noProof="0">
              <a:ln>
                <a:noFill/>
              </a:ln>
              <a:effectLst/>
              <a:uLnTx/>
              <a:uFillTx/>
              <a:latin typeface="Segoe UI"/>
              <a:cs typeface="Segoe UI Light"/>
            </a:endParaRPr>
          </a:p>
          <a:p>
            <a:pPr defTabSz="914400">
              <a:defRPr/>
            </a:pPr>
            <a:r>
              <a:rPr lang="en-US" sz="1600">
                <a:latin typeface="Segoe UI"/>
                <a:cs typeface="Segoe UI Light"/>
              </a:rPr>
              <a:t> </a:t>
            </a:r>
            <a:r>
              <a:rPr kumimoji="0" lang="en-US" sz="1600" b="0" i="0" u="none" strike="noStrike" kern="1200" cap="none" spc="0" normalizeH="0" baseline="0" noProof="0">
                <a:ln>
                  <a:noFill/>
                </a:ln>
                <a:effectLst/>
                <a:uLnTx/>
                <a:uFillTx/>
                <a:latin typeface="Segoe UI"/>
                <a:ea typeface="+mn-ea"/>
                <a:cs typeface="Segoe UI Light"/>
              </a:rPr>
              <a:t>###</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I believe that using a document about a topic that the readers know quite a bit about helps you understand if the resulting </a:t>
            </a:r>
            <a:r>
              <a:rPr kumimoji="0" lang="en-US" sz="1600" b="0" i="0" u="none" strike="noStrike" kern="1200" cap="none" spc="0" normalizeH="0" baseline="0" noProof="0" err="1">
                <a:ln>
                  <a:noFill/>
                </a:ln>
                <a:effectLst/>
                <a:uLnTx/>
                <a:uFillTx/>
                <a:latin typeface="Segoe UI"/>
                <a:ea typeface="+mn-ea"/>
                <a:cs typeface="Segoe UI Light"/>
              </a:rPr>
              <a:t>keyphrases</a:t>
            </a:r>
            <a:r>
              <a:rPr kumimoji="0" lang="en-US" sz="1600" b="0" i="0" u="none" strike="noStrike" kern="1200" cap="none" spc="0" normalizeH="0" baseline="0" noProof="0">
                <a:ln>
                  <a:noFill/>
                </a:ln>
                <a:effectLst/>
                <a:uLnTx/>
                <a:uFillTx/>
                <a:latin typeface="Segoe UI"/>
                <a:ea typeface="+mn-ea"/>
                <a:cs typeface="Segoe UI Light"/>
              </a:rPr>
              <a:t> are of quality.</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document, understand, </a:t>
            </a:r>
            <a:r>
              <a:rPr kumimoji="0" lang="en-US" sz="1600" b="0" i="0" u="none" strike="noStrike" kern="1200" cap="none" spc="0" normalizeH="0" baseline="0" noProof="0" err="1">
                <a:ln>
                  <a:noFill/>
                </a:ln>
                <a:effectLst/>
                <a:uLnTx/>
                <a:uFillTx/>
                <a:latin typeface="Segoe UI"/>
                <a:ea typeface="+mn-ea"/>
                <a:cs typeface="Segoe UI Light"/>
              </a:rPr>
              <a:t>keyphrases</a:t>
            </a:r>
            <a:endParaRPr kumimoji="0" lang="en-US" sz="1600" b="0" i="0" u="none" strike="noStrike" kern="1200" cap="none" spc="0" normalizeH="0" baseline="0" noProof="0">
              <a:ln>
                <a:noFill/>
              </a:ln>
              <a:effectLst/>
              <a:uLnTx/>
              <a:uFillTx/>
              <a:latin typeface="Segoe UI"/>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a:t>
            </a:r>
            <a:endParaRPr lang="en-US" sz="1600" b="0" i="0" u="none" strike="noStrike" kern="1200" cap="none" spc="0" normalizeH="0" baseline="0" noProof="0">
              <a:ln>
                <a:noFill/>
              </a:ln>
              <a:effectLst/>
              <a:uLnTx/>
              <a:uFillTx/>
              <a:latin typeface="Segoe UI"/>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Light"/>
              </a:rPr>
              <a:t>Since transformer models have a token limit, you might run into some errors when inputting large documents. In that case, you could consider splitting up your document into paragraphs and mean pooling (taking the average of) the resulting vectors.</a:t>
            </a:r>
            <a:endParaRPr lang="en-US" sz="1600" b="0" i="0" u="none" strike="noStrike" kern="1200" cap="none" spc="0" normalizeH="0" baseline="0" noProof="0">
              <a:ln>
                <a:noFill/>
              </a:ln>
              <a:effectLst/>
              <a:uLnTx/>
              <a:uFillTx/>
              <a:latin typeface="Segoe UI"/>
              <a:cs typeface="Segoe UI Light"/>
            </a:endParaRPr>
          </a:p>
          <a:p>
            <a:pPr defTabSz="914400">
              <a:defRPr/>
            </a:pPr>
            <a:endParaRPr lang="en-US" sz="1600">
              <a:latin typeface="Segoe UI"/>
              <a:cs typeface="Segoe UI Light"/>
            </a:endParaRPr>
          </a:p>
          <a:p>
            <a:pPr defTabSz="914400">
              <a:defRPr/>
            </a:pPr>
            <a:r>
              <a:rPr lang="en-US" sz="1600">
                <a:latin typeface="Segoe UI"/>
                <a:cs typeface="Segoe UI Light"/>
              </a:rPr>
              <a:t>Completion: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Segoe UI Light"/>
              </a:rPr>
              <a:t>Keywords</a:t>
            </a:r>
            <a:r>
              <a:rPr kumimoji="0" lang="en-US" sz="1600" b="0" i="0" u="none" strike="noStrike" kern="1200" cap="none" spc="0" normalizeH="0" baseline="0" noProof="0">
                <a:ln>
                  <a:noFill/>
                </a:ln>
                <a:effectLst/>
                <a:uLnTx/>
                <a:uFillTx/>
                <a:latin typeface="Segoe UI"/>
                <a:ea typeface="+mn-ea"/>
                <a:cs typeface="Segoe UI Light"/>
              </a:rPr>
              <a:t>: </a:t>
            </a:r>
            <a:r>
              <a:rPr kumimoji="0" lang="en-US" sz="1600" b="0" i="0" u="none" strike="noStrike" kern="1200" cap="none" spc="0" normalizeH="0" baseline="0" noProof="0">
                <a:ln>
                  <a:noFill/>
                </a:ln>
                <a:solidFill>
                  <a:srgbClr val="FFFFFF"/>
                </a:solidFill>
                <a:effectLst/>
                <a:uLnTx/>
                <a:uFillTx/>
                <a:latin typeface="-apple-system"/>
                <a:ea typeface="+mn-ea"/>
                <a:cs typeface="Segoe UI Light"/>
              </a:rPr>
              <a:t>transformer, models, token</a:t>
            </a:r>
            <a:endParaRPr lang="en-US" sz="1600" b="0" i="0" u="none" strike="noStrike" kern="1200" cap="none" spc="0" normalizeH="0" baseline="0" noProof="0">
              <a:ln>
                <a:noFill/>
              </a:ln>
              <a:solidFill>
                <a:srgbClr val="FFFFFF"/>
              </a:solidFill>
              <a:effectLst/>
              <a:uLnTx/>
              <a:uFillTx/>
              <a:latin typeface="-apple-system"/>
              <a:cs typeface="Segoe UI Light"/>
            </a:endParaRPr>
          </a:p>
        </p:txBody>
      </p:sp>
    </p:spTree>
    <p:extLst>
      <p:ext uri="{BB962C8B-B14F-4D97-AF65-F5344CB8AC3E}">
        <p14:creationId xmlns:p14="http://schemas.microsoft.com/office/powerpoint/2010/main" val="7215952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070F269-3E15-148D-83F4-5AE17132605F}"/>
              </a:ext>
            </a:extLst>
          </p:cNvPr>
          <p:cNvSpPr>
            <a:spLocks noGrp="1"/>
          </p:cNvSpPr>
          <p:nvPr>
            <p:ph type="title"/>
          </p:nvPr>
        </p:nvSpPr>
        <p:spPr>
          <a:xfrm>
            <a:off x="588263" y="457200"/>
            <a:ext cx="11018520" cy="923330"/>
          </a:xfrm>
        </p:spPr>
        <p:txBody>
          <a:bodyPr/>
          <a:lstStyle/>
          <a:p>
            <a:r>
              <a:rPr lang="en-US"/>
              <a:t>Summarization</a:t>
            </a:r>
            <a:br>
              <a:rPr lang="en-US"/>
            </a:br>
            <a:r>
              <a:rPr lang="en-US" sz="2400" spc="0">
                <a:solidFill>
                  <a:schemeClr val="accent1"/>
                </a:solidFill>
              </a:rPr>
              <a:t>Extractive vs Abstractive</a:t>
            </a:r>
          </a:p>
        </p:txBody>
      </p:sp>
      <p:sp>
        <p:nvSpPr>
          <p:cNvPr id="8" name="TextBox 7">
            <a:extLst>
              <a:ext uri="{FF2B5EF4-FFF2-40B4-BE49-F238E27FC236}">
                <a16:creationId xmlns:a16="http://schemas.microsoft.com/office/drawing/2014/main" id="{2C628DF9-9DB7-D85A-F8BF-562E95B5F583}"/>
              </a:ext>
            </a:extLst>
          </p:cNvPr>
          <p:cNvSpPr txBox="1"/>
          <p:nvPr/>
        </p:nvSpPr>
        <p:spPr>
          <a:xfrm>
            <a:off x="584200" y="1729249"/>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Extractive</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6" name="TextBox 5">
            <a:extLst>
              <a:ext uri="{FF2B5EF4-FFF2-40B4-BE49-F238E27FC236}">
                <a16:creationId xmlns:a16="http://schemas.microsoft.com/office/drawing/2014/main" id="{08F17965-103F-B626-5F83-E5FD7AEFB814}"/>
              </a:ext>
            </a:extLst>
          </p:cNvPr>
          <p:cNvSpPr txBox="1"/>
          <p:nvPr/>
        </p:nvSpPr>
        <p:spPr>
          <a:xfrm>
            <a:off x="584200" y="2233866"/>
            <a:ext cx="5349240" cy="4023360"/>
          </a:xfrm>
          <a:prstGeom prst="rect">
            <a:avLst/>
          </a:prstGeom>
          <a:noFill/>
          <a:ln>
            <a:solidFill>
              <a:schemeClr val="accent2"/>
            </a:solidFill>
          </a:ln>
        </p:spPr>
        <p:txBody>
          <a:bodyPr wrap="square" lIns="182880" tIns="146304" rIns="182880" bIns="146304">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apple-system"/>
                <a:ea typeface="+mn-ea"/>
                <a:cs typeface="Segoe UI Light" panose="020B0502040204020203" pitchFamily="34" charset="0"/>
              </a:rPr>
              <a:t>Select parts</a:t>
            </a:r>
            <a:r>
              <a:rPr kumimoji="0" lang="en-US" sz="18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 </a:t>
            </a: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of the original text to form a summary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Easier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FFFFFF"/>
                </a:solidFill>
                <a:effectLst/>
                <a:uLnTx/>
                <a:uFillTx/>
                <a:latin typeface="-apple-system"/>
                <a:ea typeface="+mn-ea"/>
                <a:cs typeface="Segoe UI Light" panose="020B0502040204020203" pitchFamily="34" charset="0"/>
              </a:rPr>
              <a:t>Restrictive (no paraphrasing)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Peter and Elizabeth </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took a taxi to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attend</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the night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party</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in the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city</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While in the party,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Elizabeth</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collapsed and was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rushed</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to the </a:t>
            </a:r>
            <a:r>
              <a:rPr kumimoji="0" lang="en-US" sz="1800" b="1" i="0" u="none" strike="noStrike" kern="1200" cap="none" spc="0" normalizeH="0" baseline="0" noProof="0">
                <a:ln>
                  <a:noFill/>
                </a:ln>
                <a:solidFill>
                  <a:prstClr val="black"/>
                </a:solidFill>
                <a:effectLst/>
                <a:highlight>
                  <a:srgbClr val="FFFF00"/>
                </a:highlight>
                <a:uLnTx/>
                <a:uFillTx/>
                <a:latin typeface="-apple-system"/>
                <a:ea typeface="+mn-ea"/>
                <a:cs typeface="Segoe UI Light" panose="020B0502040204020203" pitchFamily="34" charset="0"/>
              </a:rPr>
              <a:t>hospital</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prstClr val="white"/>
              </a:solidFill>
              <a:latin typeface="-apple-system"/>
              <a:cs typeface="Segoe UI Light" panose="020B0502040204020203" pitchFamily="34" charset="0"/>
            </a:endParaRPr>
          </a:p>
          <a:p>
            <a:pPr defTabSz="914400">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rPr>
              <a:t>Peter and Elizabeth attend party city. Elizabeth rushed hospital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p:txBody>
      </p:sp>
      <p:sp>
        <p:nvSpPr>
          <p:cNvPr id="3" name="TextBox 2">
            <a:extLst>
              <a:ext uri="{FF2B5EF4-FFF2-40B4-BE49-F238E27FC236}">
                <a16:creationId xmlns:a16="http://schemas.microsoft.com/office/drawing/2014/main" id="{EC661C57-EF27-7FD7-EF64-7A6F03990D11}"/>
              </a:ext>
            </a:extLst>
          </p:cNvPr>
          <p:cNvSpPr txBox="1"/>
          <p:nvPr/>
        </p:nvSpPr>
        <p:spPr>
          <a:xfrm>
            <a:off x="6260148" y="1729249"/>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Extractive (Semantic)</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7" name="TextBox 6">
            <a:extLst>
              <a:ext uri="{FF2B5EF4-FFF2-40B4-BE49-F238E27FC236}">
                <a16:creationId xmlns:a16="http://schemas.microsoft.com/office/drawing/2014/main" id="{06A87464-9CC1-CB9E-F9D8-FFB00E58407C}"/>
              </a:ext>
            </a:extLst>
          </p:cNvPr>
          <p:cNvSpPr txBox="1"/>
          <p:nvPr/>
        </p:nvSpPr>
        <p:spPr>
          <a:xfrm>
            <a:off x="6260148" y="2233866"/>
            <a:ext cx="5349240" cy="4023360"/>
          </a:xfrm>
          <a:prstGeom prst="rect">
            <a:avLst/>
          </a:prstGeom>
          <a:noFill/>
          <a:ln>
            <a:solidFill>
              <a:schemeClr val="accent2"/>
            </a:solidFill>
          </a:ln>
        </p:spPr>
        <p:txBody>
          <a:bodyPr wrap="square" lIns="182880" tIns="146304" rIns="182880" bIns="146304"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apple-system"/>
                <a:ea typeface="+mn-ea"/>
                <a:cs typeface="Segoe UI Light" panose="020B0502040204020203" pitchFamily="34" charset="0"/>
              </a:rPr>
              <a:t>Generates new text </a:t>
            </a: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using natural language generation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More difficult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rPr>
              <a:t>More flexible (more human)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a:ln>
                <a:noFill/>
              </a:ln>
              <a:solidFill>
                <a:srgbClr val="E7E6E6">
                  <a:lumMod val="75000"/>
                </a:srgbClr>
              </a:solidFill>
              <a:effectLst/>
              <a:uLnTx/>
              <a:uFillTx/>
              <a:latin typeface="-apple-system"/>
              <a:ea typeface="+mn-ea"/>
              <a:cs typeface="Segoe UI Light" panose="020B0502040204020203" pitchFamily="34" charset="0"/>
            </a:endParaRPr>
          </a:p>
          <a:p>
            <a:pPr marL="0" marR="0" lvl="1"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Peter and Elizabeth took a taxi to attend the night party in the city. While in the party, Elizabeth collapsed and was rushed to the hospital.</a:t>
            </a:r>
          </a:p>
          <a:p>
            <a:pPr marL="0" marR="0" lvl="1" algn="l" defTabSz="914400" rtl="0" eaLnBrk="1" fontAlgn="auto" latinLnBrk="0" hangingPunct="1">
              <a:lnSpc>
                <a:spcPct val="100000"/>
              </a:lnSpc>
              <a:spcBef>
                <a:spcPts val="0"/>
              </a:spcBef>
              <a:spcAft>
                <a:spcPts val="0"/>
              </a:spcAft>
              <a:buClrTx/>
              <a:buSzTx/>
              <a:buFontTx/>
              <a:buNone/>
              <a:tabLst/>
              <a:defRPr/>
            </a:pPr>
            <a:endParaRPr lang="en-US" sz="1800" b="1">
              <a:solidFill>
                <a:prstClr val="white"/>
              </a:solidFill>
              <a:latin typeface="-apple-system"/>
              <a:cs typeface="Segoe UI Light" panose="020B0502040204020203" pitchFamily="34" charset="0"/>
            </a:endParaRPr>
          </a:p>
          <a:p>
            <a:pPr marL="0" lvl="1" defTabSz="914400">
              <a:defRPr/>
            </a:pPr>
            <a:r>
              <a:rPr kumimoji="0" lang="en-US" sz="1800" b="0" i="0" u="none" strike="noStrike" kern="1200" cap="none" spc="0" normalizeH="0" baseline="0" noProof="0">
                <a:ln>
                  <a:noFill/>
                </a:ln>
                <a:solidFill>
                  <a:schemeClr val="accent1"/>
                </a:solidFill>
                <a:effectLst/>
                <a:uLnTx/>
                <a:uFillTx/>
                <a:latin typeface="Segoe UI"/>
                <a:ea typeface="+mn-ea"/>
                <a:cs typeface="Segoe UI Light" panose="020B0502040204020203" pitchFamily="34" charset="0"/>
              </a:rPr>
              <a:t>Elizabeth was hospitalized after attending a party with Peter. </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0" name="Picture 2">
            <a:extLst>
              <a:ext uri="{FF2B5EF4-FFF2-40B4-BE49-F238E27FC236}">
                <a16:creationId xmlns:a16="http://schemas.microsoft.com/office/drawing/2014/main" id="{E5DE70DA-29FE-89E6-45CB-77045EA8147C}"/>
              </a:ext>
              <a:ext uri="{C183D7F6-B498-43B3-948B-1728B52AA6E4}">
                <adec:decorative xmlns:adec="http://schemas.microsoft.com/office/drawing/2017/decorative" val="1"/>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612803" y="5523400"/>
            <a:ext cx="1292034" cy="9194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A64635FB-5599-A5F2-87B9-B34DE9C16C12}"/>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48093" y="5505759"/>
            <a:ext cx="954730" cy="954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243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82E1E4-8110-069D-5657-CA2A27892D9A}"/>
              </a:ext>
            </a:extLst>
          </p:cNvPr>
          <p:cNvSpPr>
            <a:spLocks noGrp="1"/>
          </p:cNvSpPr>
          <p:nvPr>
            <p:ph type="title"/>
          </p:nvPr>
        </p:nvSpPr>
        <p:spPr>
          <a:xfrm>
            <a:off x="588263" y="457200"/>
            <a:ext cx="11018520" cy="923330"/>
          </a:xfrm>
        </p:spPr>
        <p:txBody>
          <a:bodyPr/>
          <a:lstStyle/>
          <a:p>
            <a:r>
              <a:rPr lang="en-US"/>
              <a:t>Abstractive summarization</a:t>
            </a:r>
            <a:br>
              <a:rPr lang="en-US"/>
            </a:br>
            <a:r>
              <a:rPr lang="en-US" sz="2400" spc="0">
                <a:solidFill>
                  <a:schemeClr val="accent1"/>
                </a:solidFill>
              </a:rPr>
              <a:t>Contact Center Summarization</a:t>
            </a:r>
            <a:endParaRPr lang="en-US" spc="0">
              <a:solidFill>
                <a:schemeClr val="accent1"/>
              </a:solidFill>
            </a:endParaRPr>
          </a:p>
        </p:txBody>
      </p:sp>
      <p:sp>
        <p:nvSpPr>
          <p:cNvPr id="5" name="TextBox 4">
            <a:extLst>
              <a:ext uri="{FF2B5EF4-FFF2-40B4-BE49-F238E27FC236}">
                <a16:creationId xmlns:a16="http://schemas.microsoft.com/office/drawing/2014/main" id="{5520292A-478E-1A69-D499-ADB6E450B9E5}"/>
              </a:ext>
            </a:extLst>
          </p:cNvPr>
          <p:cNvSpPr txBox="1"/>
          <p:nvPr/>
        </p:nvSpPr>
        <p:spPr>
          <a:xfrm>
            <a:off x="584200" y="1859339"/>
            <a:ext cx="11025188" cy="4235006"/>
          </a:xfrm>
          <a:prstGeom prst="rect">
            <a:avLst/>
          </a:prstGeom>
          <a:noFill/>
          <a:ln>
            <a:solidFill>
              <a:schemeClr val="accent2"/>
            </a:solidFill>
          </a:ln>
        </p:spPr>
        <p:txBody>
          <a:bodyPr wrap="square" lIns="182880" tIns="146304" rIns="182880" bIns="146304" anchor="t">
            <a:spAutoFit/>
          </a:bodyPr>
          <a:lstStyle/>
          <a:p>
            <a:pPr defTabSz="914400">
              <a:defRPr/>
            </a:pPr>
            <a:r>
              <a:rPr lang="en-US" sz="1600">
                <a:latin typeface="Segoe UI"/>
                <a:cs typeface="Segoe UI"/>
              </a:rPr>
              <a:t>Prompt:</a:t>
            </a:r>
          </a:p>
          <a:p>
            <a:pPr marL="0" marR="0" lvl="0" indent="0" algn="l" defTabSz="914400">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cs typeface="Segoe UI"/>
              </a:rPr>
              <a:t>Summarize this for a call center agent:</a:t>
            </a:r>
            <a:endParaRPr lang="en-US">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Thank you for calling ADM. Who am I am speaking to?</a:t>
            </a:r>
            <a:r>
              <a:rPr lang="en-US" sz="1600">
                <a:latin typeface="Segoe UI"/>
                <a:cs typeface="Segoe U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Segoe UI"/>
                <a:cs typeface="Segoe UI"/>
              </a:rPr>
              <a:t>Customer</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Hello, my name is Peter Smith. I own a small business and have some questions regarding payroll processing.</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Good morning, Peter, before we get started may I ask you a few questions so that I better answer your questions today?</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2"/>
                </a:solidFill>
                <a:effectLst/>
                <a:uLnTx/>
                <a:uFillTx/>
                <a:latin typeface="Segoe UI"/>
                <a:cs typeface="Segoe UI"/>
              </a:rPr>
              <a:t>Customer</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Thank you that is quite helpful. Are there specific regulations that I need to follow?</a:t>
            </a:r>
            <a:r>
              <a:rPr lang="en-US" sz="1600">
                <a:latin typeface="Segoe UI"/>
                <a:cs typeface="Segoe UI"/>
              </a:rPr>
              <a:t> </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Segoe UI"/>
                <a:cs typeface="Segoe UI"/>
              </a:rPr>
              <a:t>Agent</a:t>
            </a:r>
            <a:r>
              <a:rPr kumimoji="0" lang="en-US" sz="1600" b="0" i="0" u="none" strike="noStrike" kern="1200" cap="none" spc="0" normalizeH="0" baseline="0" noProof="0">
                <a:ln>
                  <a:noFill/>
                </a:ln>
                <a:solidFill>
                  <a:srgbClr val="5B9BD5"/>
                </a:solidFill>
                <a:effectLst/>
                <a:uLnTx/>
                <a:uFillTx/>
                <a:latin typeface="Segoe UI"/>
                <a:cs typeface="Segoe UI"/>
              </a:rPr>
              <a:t>: </a:t>
            </a:r>
            <a:r>
              <a:rPr kumimoji="0" lang="en-US" sz="1600" b="0" i="0" u="none" strike="noStrike" kern="1200" cap="none" spc="0" normalizeH="0" baseline="0" noProof="0">
                <a:ln>
                  <a:noFill/>
                </a:ln>
                <a:effectLst/>
                <a:uLnTx/>
                <a:uFillTx/>
                <a:latin typeface="Segoe UI"/>
                <a:cs typeface="Segoe UI"/>
              </a:rPr>
              <a:t>Certain aspects of payroll processing are regulated by the Internal Revenue Service (IRS) and the Department of Labor (DOL)</a:t>
            </a:r>
            <a:endParaRPr lang="en-US" sz="1600" b="0" i="0" u="none" strike="noStrike" kern="1200" cap="none" spc="0" normalizeH="0" baseline="0" noProof="0">
              <a:ln>
                <a:noFill/>
              </a:ln>
              <a:effectLst/>
              <a:uLnTx/>
              <a:uFillTx/>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a:cs typeface="Segoe UI"/>
              </a:rPr>
              <a:t>Completion:</a:t>
            </a: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defTabSz="914400">
              <a:defRPr/>
            </a:pPr>
            <a:r>
              <a:rPr kumimoji="0" lang="en-US" sz="1600" b="0" i="0" u="none" strike="noStrike" kern="1200" cap="none" spc="0" normalizeH="0" baseline="0" noProof="0">
                <a:ln>
                  <a:noFill/>
                </a:ln>
                <a:solidFill>
                  <a:schemeClr val="accent1"/>
                </a:solidFill>
                <a:effectLst/>
                <a:uLnTx/>
                <a:uFillTx/>
                <a:latin typeface="Segoe UI"/>
                <a:ea typeface="+mn-ea"/>
                <a:cs typeface="Segoe UI Light"/>
              </a:rPr>
              <a:t>The agent is speaking to a customer named Peter Smith. Peter is asking for tips on manual payroll processing. The agent also informs Peter that certain aspects of payroll processing are regulated by the Internal Revenue Service (IRS) and the Department of Labor (DOL).</a:t>
            </a:r>
            <a:r>
              <a:rPr lang="en-US" sz="1600">
                <a:solidFill>
                  <a:schemeClr val="accent1"/>
                </a:solidFill>
                <a:latin typeface="Segoe UI"/>
                <a:cs typeface="Segoe UI Light"/>
              </a:rPr>
              <a:t> </a:t>
            </a:r>
            <a:endParaRPr lang="en-US" sz="1600" b="0" i="0" u="none" strike="noStrike" kern="1200" cap="none" spc="0" normalizeH="0" baseline="0" noProof="0">
              <a:ln>
                <a:noFill/>
              </a:ln>
              <a:solidFill>
                <a:schemeClr val="accent1"/>
              </a:solidFill>
              <a:effectLst/>
              <a:uLnTx/>
              <a:uFillTx/>
              <a:latin typeface="Segoe UI"/>
              <a:cs typeface="Segoe UI Light" panose="020B0502040204020203" pitchFamily="34" charset="0"/>
            </a:endParaRPr>
          </a:p>
        </p:txBody>
      </p:sp>
    </p:spTree>
    <p:extLst>
      <p:ext uri="{BB962C8B-B14F-4D97-AF65-F5344CB8AC3E}">
        <p14:creationId xmlns:p14="http://schemas.microsoft.com/office/powerpoint/2010/main" val="48811323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BDE2D9-F4A3-FD56-7948-5ACBC0BC7A03}"/>
              </a:ext>
            </a:extLst>
          </p:cNvPr>
          <p:cNvSpPr>
            <a:spLocks noGrp="1"/>
          </p:cNvSpPr>
          <p:nvPr>
            <p:ph type="title"/>
          </p:nvPr>
        </p:nvSpPr>
        <p:spPr>
          <a:xfrm>
            <a:off x="588263" y="457200"/>
            <a:ext cx="11018520" cy="923330"/>
          </a:xfrm>
        </p:spPr>
        <p:txBody>
          <a:bodyPr/>
          <a:lstStyle/>
          <a:p>
            <a:r>
              <a:rPr lang="en-US"/>
              <a:t>Prompt Insert</a:t>
            </a:r>
            <a:br>
              <a:rPr lang="en-US"/>
            </a:br>
            <a:r>
              <a:rPr lang="en-US" sz="2400" spc="0">
                <a:solidFill>
                  <a:schemeClr val="accent1"/>
                </a:solidFill>
              </a:rPr>
              <a:t>Only DaVinci-002+</a:t>
            </a:r>
          </a:p>
        </p:txBody>
      </p:sp>
      <p:sp>
        <p:nvSpPr>
          <p:cNvPr id="8" name="TextBox 7">
            <a:extLst>
              <a:ext uri="{FF2B5EF4-FFF2-40B4-BE49-F238E27FC236}">
                <a16:creationId xmlns:a16="http://schemas.microsoft.com/office/drawing/2014/main" id="{2C628DF9-9DB7-D85A-F8BF-562E95B5F583}"/>
              </a:ext>
            </a:extLst>
          </p:cNvPr>
          <p:cNvSpPr txBox="1"/>
          <p:nvPr/>
        </p:nvSpPr>
        <p:spPr>
          <a:xfrm>
            <a:off x="584200" y="1709936"/>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Before</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6" name="TextBox 5">
            <a:extLst>
              <a:ext uri="{FF2B5EF4-FFF2-40B4-BE49-F238E27FC236}">
                <a16:creationId xmlns:a16="http://schemas.microsoft.com/office/drawing/2014/main" id="{08F17965-103F-B626-5F83-E5FD7AEFB814}"/>
              </a:ext>
            </a:extLst>
          </p:cNvPr>
          <p:cNvSpPr txBox="1"/>
          <p:nvPr/>
        </p:nvSpPr>
        <p:spPr>
          <a:xfrm>
            <a:off x="589117" y="2347119"/>
            <a:ext cx="3766984" cy="1957459"/>
          </a:xfrm>
          <a:prstGeom prst="rect">
            <a:avLst/>
          </a:prstGeom>
          <a:noFill/>
          <a:ln>
            <a:solidFill>
              <a:schemeClr val="accent2"/>
            </a:solidFill>
          </a:ln>
        </p:spPr>
        <p:txBody>
          <a:bodyPr wrap="square" lIns="182880" tIns="146304" rIns="182880" bIns="14630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These are agenda topics for a customer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1. Introduction to GPT3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rPr>
              <a:t>[insert]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10. Conclusion</a:t>
            </a:r>
          </a:p>
        </p:txBody>
      </p:sp>
      <p:sp>
        <p:nvSpPr>
          <p:cNvPr id="3" name="TextBox 2">
            <a:extLst>
              <a:ext uri="{FF2B5EF4-FFF2-40B4-BE49-F238E27FC236}">
                <a16:creationId xmlns:a16="http://schemas.microsoft.com/office/drawing/2014/main" id="{EC661C57-EF27-7FD7-EF64-7A6F03990D11}"/>
              </a:ext>
            </a:extLst>
          </p:cNvPr>
          <p:cNvSpPr txBox="1"/>
          <p:nvPr/>
        </p:nvSpPr>
        <p:spPr>
          <a:xfrm>
            <a:off x="5299076" y="1709936"/>
            <a:ext cx="3489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After</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mn-ea"/>
              <a:cs typeface="+mn-cs"/>
            </a:endParaRPr>
          </a:p>
        </p:txBody>
      </p:sp>
      <p:sp>
        <p:nvSpPr>
          <p:cNvPr id="14" name="TextBox 13">
            <a:extLst>
              <a:ext uri="{FF2B5EF4-FFF2-40B4-BE49-F238E27FC236}">
                <a16:creationId xmlns:a16="http://schemas.microsoft.com/office/drawing/2014/main" id="{E3A7B163-8AB3-BB66-982C-58E68F029C34}"/>
              </a:ext>
            </a:extLst>
          </p:cNvPr>
          <p:cNvSpPr txBox="1"/>
          <p:nvPr/>
        </p:nvSpPr>
        <p:spPr>
          <a:xfrm>
            <a:off x="5299076" y="2347119"/>
            <a:ext cx="6319582" cy="3619452"/>
          </a:xfrm>
          <a:prstGeom prst="rect">
            <a:avLst/>
          </a:prstGeom>
          <a:noFill/>
          <a:ln>
            <a:solidFill>
              <a:schemeClr val="accent2"/>
            </a:solidFill>
          </a:ln>
        </p:spPr>
        <p:txBody>
          <a:bodyPr wrap="square" lIns="182880" tIns="146304" rIns="182880" bIns="14630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These are agenda topics for a customer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Introduction to GPT3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Overview of GPT3 Features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Benefits of GPT3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Use Cases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Pricing</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Security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Support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GPT3 Integration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Q&amp;A Session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10. Conclusion</a:t>
            </a:r>
            <a:endParaRPr kumimoji="0" lang="en-CA"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763764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FC9481E-25CB-81C6-47C0-10A202A38C29}"/>
              </a:ext>
            </a:extLst>
          </p:cNvPr>
          <p:cNvSpPr>
            <a:spLocks noGrp="1"/>
          </p:cNvSpPr>
          <p:nvPr>
            <p:ph type="title"/>
          </p:nvPr>
        </p:nvSpPr>
        <p:spPr>
          <a:xfrm>
            <a:off x="588263" y="457200"/>
            <a:ext cx="11018520" cy="553998"/>
          </a:xfrm>
        </p:spPr>
        <p:txBody>
          <a:bodyPr/>
          <a:lstStyle/>
          <a:p>
            <a:r>
              <a:rPr lang="en-US"/>
              <a:t>Intent classification (Few-Shot) </a:t>
            </a:r>
          </a:p>
        </p:txBody>
      </p:sp>
      <p:sp>
        <p:nvSpPr>
          <p:cNvPr id="8" name="Content Placeholder 7">
            <a:extLst>
              <a:ext uri="{FF2B5EF4-FFF2-40B4-BE49-F238E27FC236}">
                <a16:creationId xmlns:a16="http://schemas.microsoft.com/office/drawing/2014/main" id="{F44ACA17-599E-FAAA-8D44-1096AAF2432C}"/>
              </a:ext>
            </a:extLst>
          </p:cNvPr>
          <p:cNvSpPr>
            <a:spLocks noGrp="1"/>
          </p:cNvSpPr>
          <p:nvPr>
            <p:ph sz="quarter" idx="10"/>
          </p:nvPr>
        </p:nvSpPr>
        <p:spPr>
          <a:xfrm>
            <a:off x="584200" y="1435100"/>
            <a:ext cx="11018838" cy="1785104"/>
          </a:xfrm>
        </p:spPr>
        <p:txBody>
          <a:bodyPr/>
          <a:lstStyle/>
          <a:p>
            <a:pPr marL="0" indent="0">
              <a:buNone/>
            </a:pPr>
            <a:r>
              <a:rPr lang="en-US" sz="2000"/>
              <a:t>listen to </a:t>
            </a:r>
            <a:r>
              <a:rPr lang="en-US" sz="2000" err="1"/>
              <a:t>WestBam</a:t>
            </a:r>
            <a:r>
              <a:rPr lang="en-US" sz="2000"/>
              <a:t> album allergic on google music: </a:t>
            </a:r>
            <a:r>
              <a:rPr lang="en-US" sz="2000" err="1"/>
              <a:t>PlayMusic</a:t>
            </a:r>
            <a:endParaRPr lang="en-US" sz="2000"/>
          </a:p>
          <a:p>
            <a:pPr marL="0" indent="0">
              <a:buNone/>
            </a:pPr>
            <a:r>
              <a:rPr lang="en-US" sz="2000"/>
              <a:t>give me a list of movie times for films in the area: </a:t>
            </a:r>
            <a:r>
              <a:rPr lang="en-US" sz="2000" err="1"/>
              <a:t>SearchScreeningEvent</a:t>
            </a:r>
            <a:endParaRPr lang="en-US" sz="2000"/>
          </a:p>
          <a:p>
            <a:pPr marL="0" indent="0">
              <a:buNone/>
            </a:pPr>
            <a:r>
              <a:rPr lang="en-US" sz="2000"/>
              <a:t>show me the picture creatures of light and darkness: </a:t>
            </a:r>
            <a:r>
              <a:rPr lang="en-US" sz="2000" err="1"/>
              <a:t>SearchCreativeWork</a:t>
            </a:r>
            <a:endParaRPr lang="en-US" sz="2000"/>
          </a:p>
          <a:p>
            <a:pPr marL="0" indent="0">
              <a:buNone/>
            </a:pPr>
            <a:r>
              <a:rPr lang="en-US" sz="2000"/>
              <a:t>I would like to go to the popular bistro in oh: </a:t>
            </a:r>
            <a:r>
              <a:rPr lang="en-US" sz="2000" err="1"/>
              <a:t>BookRestaurant</a:t>
            </a:r>
            <a:endParaRPr lang="en-US" sz="2000"/>
          </a:p>
          <a:p>
            <a:pPr marL="0" indent="0">
              <a:buNone/>
            </a:pPr>
            <a:r>
              <a:rPr lang="en-US" sz="2000"/>
              <a:t>what is the weather like in the city of Frewen in the country of Venezuela: </a:t>
            </a:r>
            <a:r>
              <a:rPr lang="en-US" sz="2000" err="1"/>
              <a:t>GetWeather</a:t>
            </a:r>
            <a:endParaRPr lang="en-US" sz="2000"/>
          </a:p>
        </p:txBody>
      </p:sp>
      <p:sp>
        <p:nvSpPr>
          <p:cNvPr id="11" name="Content Placeholder 7">
            <a:extLst>
              <a:ext uri="{FF2B5EF4-FFF2-40B4-BE49-F238E27FC236}">
                <a16:creationId xmlns:a16="http://schemas.microsoft.com/office/drawing/2014/main" id="{BEC5CE81-DEA8-AAB9-7F47-B63A0B784921}"/>
              </a:ext>
            </a:extLst>
          </p:cNvPr>
          <p:cNvSpPr txBox="1">
            <a:spLocks/>
          </p:cNvSpPr>
          <p:nvPr/>
        </p:nvSpPr>
        <p:spPr>
          <a:xfrm>
            <a:off x="584200" y="4083050"/>
            <a:ext cx="110188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I want to book a flight to Delhi: </a:t>
            </a:r>
            <a:r>
              <a:rPr lang="en-US" sz="2000" err="1">
                <a:solidFill>
                  <a:schemeClr val="bg1"/>
                </a:solidFill>
                <a:highlight>
                  <a:srgbClr val="FFFF00"/>
                </a:highlight>
              </a:rPr>
              <a:t>bookFlight</a:t>
            </a:r>
            <a:endParaRPr lang="en-US" sz="2000">
              <a:solidFill>
                <a:schemeClr val="bg1"/>
              </a:solidFill>
              <a:highlight>
                <a:srgbClr val="FFFF00"/>
              </a:highlight>
            </a:endParaRPr>
          </a:p>
        </p:txBody>
      </p:sp>
    </p:spTree>
    <p:extLst>
      <p:ext uri="{BB962C8B-B14F-4D97-AF65-F5344CB8AC3E}">
        <p14:creationId xmlns:p14="http://schemas.microsoft.com/office/powerpoint/2010/main" val="43410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2D21F0-FAA9-5503-7C54-498878BC40DB}"/>
              </a:ext>
            </a:extLst>
          </p:cNvPr>
          <p:cNvSpPr>
            <a:spLocks noGrp="1"/>
          </p:cNvSpPr>
          <p:nvPr>
            <p:ph type="title"/>
          </p:nvPr>
        </p:nvSpPr>
        <p:spPr>
          <a:xfrm>
            <a:off x="588263" y="457200"/>
            <a:ext cx="11018520" cy="553998"/>
          </a:xfrm>
        </p:spPr>
        <p:txBody>
          <a:bodyPr/>
          <a:lstStyle/>
          <a:p>
            <a:r>
              <a:rPr lang="en-US"/>
              <a:t>Chatbot with personality (Few-Shot) </a:t>
            </a:r>
          </a:p>
        </p:txBody>
      </p:sp>
      <p:sp>
        <p:nvSpPr>
          <p:cNvPr id="6" name="Content Placeholder 5">
            <a:extLst>
              <a:ext uri="{FF2B5EF4-FFF2-40B4-BE49-F238E27FC236}">
                <a16:creationId xmlns:a16="http://schemas.microsoft.com/office/drawing/2014/main" id="{DE24B982-F6C8-9A91-DACA-487A8A00815D}"/>
              </a:ext>
            </a:extLst>
          </p:cNvPr>
          <p:cNvSpPr>
            <a:spLocks noGrp="1"/>
          </p:cNvSpPr>
          <p:nvPr>
            <p:ph sz="quarter" idx="10"/>
          </p:nvPr>
        </p:nvSpPr>
        <p:spPr>
          <a:xfrm>
            <a:off x="584200" y="1435100"/>
            <a:ext cx="11018838" cy="3791807"/>
          </a:xfrm>
        </p:spPr>
        <p:txBody>
          <a:bodyPr/>
          <a:lstStyle/>
          <a:p>
            <a:pPr marL="0" indent="0">
              <a:buNone/>
            </a:pPr>
            <a:r>
              <a:rPr lang="en-US" sz="1600"/>
              <a:t>This is a discussion between a [human] and a [robot]. </a:t>
            </a:r>
          </a:p>
          <a:p>
            <a:pPr marL="0" indent="0">
              <a:buNone/>
            </a:pPr>
            <a:r>
              <a:rPr lang="en-US" sz="1600"/>
              <a:t>The [robot] is very nice and empathetic.</a:t>
            </a:r>
          </a:p>
          <a:p>
            <a:pPr marL="0" indent="0">
              <a:buNone/>
            </a:pPr>
            <a:endParaRPr lang="en-US" sz="1600"/>
          </a:p>
          <a:p>
            <a:pPr marL="0" indent="0">
              <a:buNone/>
            </a:pPr>
            <a:r>
              <a:rPr lang="en-US" sz="1600"/>
              <a:t>[human]: Hello nice to meet you.</a:t>
            </a:r>
          </a:p>
          <a:p>
            <a:pPr marL="0" indent="0">
              <a:buNone/>
            </a:pPr>
            <a:r>
              <a:rPr lang="en-US" sz="1600"/>
              <a:t>[robot]: Nice to meet you too.</a:t>
            </a:r>
          </a:p>
          <a:p>
            <a:pPr marL="0" indent="0">
              <a:buNone/>
            </a:pPr>
            <a:r>
              <a:rPr lang="en-US" sz="1600"/>
              <a:t>###</a:t>
            </a:r>
          </a:p>
          <a:p>
            <a:pPr marL="0" indent="0">
              <a:buNone/>
            </a:pPr>
            <a:r>
              <a:rPr lang="en-US" sz="1600"/>
              <a:t>[human]: How is it going today?</a:t>
            </a:r>
          </a:p>
          <a:p>
            <a:pPr marL="0" indent="0">
              <a:buNone/>
            </a:pPr>
            <a:r>
              <a:rPr lang="en-US" sz="1600"/>
              <a:t>[robot]: Not so bad, thank you! How about you?</a:t>
            </a:r>
          </a:p>
          <a:p>
            <a:pPr marL="0" indent="0">
              <a:buNone/>
            </a:pPr>
            <a:r>
              <a:rPr lang="en-US" sz="1600"/>
              <a:t>###</a:t>
            </a:r>
          </a:p>
          <a:p>
            <a:pPr marL="0" indent="0">
              <a:buNone/>
            </a:pPr>
            <a:r>
              <a:rPr lang="en-US" sz="1600"/>
              <a:t>[human]: I am ok, but I am a bit sad...</a:t>
            </a:r>
          </a:p>
          <a:p>
            <a:pPr marL="0" indent="0">
              <a:buNone/>
            </a:pPr>
            <a:r>
              <a:rPr lang="en-US" sz="1600"/>
              <a:t>[robot]: Oh? Why that?</a:t>
            </a:r>
          </a:p>
          <a:p>
            <a:pPr marL="0" indent="0">
              <a:buNone/>
            </a:pPr>
            <a:r>
              <a:rPr lang="en-US" sz="1600"/>
              <a:t>###</a:t>
            </a:r>
          </a:p>
          <a:p>
            <a:pPr marL="0" indent="0">
              <a:buNone/>
            </a:pPr>
            <a:r>
              <a:rPr lang="en-US" sz="1600"/>
              <a:t>[human]: I broke up with my girlfriend...</a:t>
            </a:r>
          </a:p>
        </p:txBody>
      </p:sp>
      <p:sp>
        <p:nvSpPr>
          <p:cNvPr id="7" name="Content Placeholder 5">
            <a:extLst>
              <a:ext uri="{FF2B5EF4-FFF2-40B4-BE49-F238E27FC236}">
                <a16:creationId xmlns:a16="http://schemas.microsoft.com/office/drawing/2014/main" id="{99DC7EBC-A7CD-19EE-8CDF-B1DBA2EA9D6B}"/>
              </a:ext>
            </a:extLst>
          </p:cNvPr>
          <p:cNvSpPr txBox="1">
            <a:spLocks/>
          </p:cNvSpPr>
          <p:nvPr/>
        </p:nvSpPr>
        <p:spPr>
          <a:xfrm>
            <a:off x="584200" y="5679679"/>
            <a:ext cx="110188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t>[robot]: </a:t>
            </a:r>
            <a:r>
              <a:rPr lang="en-US" sz="1600">
                <a:solidFill>
                  <a:schemeClr val="bg1"/>
                </a:solidFill>
                <a:highlight>
                  <a:srgbClr val="FFFF00"/>
                </a:highlight>
              </a:rPr>
              <a:t>Oh? How did that happen?</a:t>
            </a:r>
          </a:p>
        </p:txBody>
      </p:sp>
    </p:spTree>
    <p:extLst>
      <p:ext uri="{BB962C8B-B14F-4D97-AF65-F5344CB8AC3E}">
        <p14:creationId xmlns:p14="http://schemas.microsoft.com/office/powerpoint/2010/main" val="67250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3C813E4-DC97-0CD6-A333-DB7D07BD18CE}"/>
              </a:ext>
            </a:extLst>
          </p:cNvPr>
          <p:cNvSpPr>
            <a:spLocks noGrp="1"/>
          </p:cNvSpPr>
          <p:nvPr>
            <p:ph type="title"/>
          </p:nvPr>
        </p:nvSpPr>
        <p:spPr>
          <a:xfrm>
            <a:off x="588263" y="457200"/>
            <a:ext cx="11018520" cy="553998"/>
          </a:xfrm>
        </p:spPr>
        <p:txBody>
          <a:bodyPr/>
          <a:lstStyle/>
          <a:p>
            <a:r>
              <a:rPr lang="en-US"/>
              <a:t>Analyze customer feedback (Few-Shot) </a:t>
            </a:r>
          </a:p>
        </p:txBody>
      </p:sp>
      <p:sp>
        <p:nvSpPr>
          <p:cNvPr id="9" name="Content Placeholder 8">
            <a:extLst>
              <a:ext uri="{FF2B5EF4-FFF2-40B4-BE49-F238E27FC236}">
                <a16:creationId xmlns:a16="http://schemas.microsoft.com/office/drawing/2014/main" id="{1710AA69-10DE-F883-6A2A-EBF173B986B1}"/>
              </a:ext>
            </a:extLst>
          </p:cNvPr>
          <p:cNvSpPr>
            <a:spLocks noGrp="1"/>
          </p:cNvSpPr>
          <p:nvPr>
            <p:ph sz="quarter" idx="10"/>
          </p:nvPr>
        </p:nvSpPr>
        <p:spPr>
          <a:xfrm>
            <a:off x="584200" y="1435100"/>
            <a:ext cx="11018838" cy="2326791"/>
          </a:xfrm>
        </p:spPr>
        <p:txBody>
          <a:bodyPr/>
          <a:lstStyle/>
          <a:p>
            <a:pPr marL="0" indent="0">
              <a:buNone/>
            </a:pPr>
            <a:r>
              <a:rPr lang="en-US" sz="1800" b="1" dirty="0"/>
              <a:t>Customer review:</a:t>
            </a:r>
          </a:p>
          <a:p>
            <a:pPr marL="0" indent="0" rtl="0">
              <a:buNone/>
            </a:pPr>
            <a:r>
              <a:rPr lang="en-US" sz="1800" dirty="0">
                <a:effectLst/>
              </a:rPr>
              <a:t>The red mountain bike I recently purchased is an excellent choice for anyone who wants a reliable, high-quality bike for off-road adventures. The bike is built with sturdy materials and the red color gives it a bold and stylish look. The bike also has many great features that make it a joy to ride. One of my favorite things about this bike is how customizable it is. The seat can be easily adjusted to fit different heights, and the handlebars can be adjusted for a comfortable riding position. The bike also has multiple gears, allowing you to adjust the resistance and speed as needed.</a:t>
            </a:r>
          </a:p>
          <a:p>
            <a:pPr marL="0" indent="0">
              <a:buNone/>
            </a:pPr>
            <a:endParaRPr lang="en-US" sz="1800" dirty="0"/>
          </a:p>
        </p:txBody>
      </p:sp>
      <p:sp>
        <p:nvSpPr>
          <p:cNvPr id="10" name="Content Placeholder 8">
            <a:extLst>
              <a:ext uri="{FF2B5EF4-FFF2-40B4-BE49-F238E27FC236}">
                <a16:creationId xmlns:a16="http://schemas.microsoft.com/office/drawing/2014/main" id="{607A33DE-0B12-56D8-29C4-2D74C32E6942}"/>
              </a:ext>
            </a:extLst>
          </p:cNvPr>
          <p:cNvSpPr txBox="1">
            <a:spLocks/>
          </p:cNvSpPr>
          <p:nvPr/>
        </p:nvSpPr>
        <p:spPr>
          <a:xfrm>
            <a:off x="584200" y="3993598"/>
            <a:ext cx="11018838"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Analyze the customer review and provide feedback and sentiment</a:t>
            </a:r>
          </a:p>
          <a:p>
            <a:pPr marL="0" indent="0">
              <a:buNone/>
            </a:pPr>
            <a:r>
              <a:rPr lang="en-US" sz="1800" dirty="0"/>
              <a:t> </a:t>
            </a:r>
          </a:p>
          <a:p>
            <a:pPr marL="0" indent="0">
              <a:buNone/>
            </a:pPr>
            <a:r>
              <a:rPr lang="en-US" sz="1800" dirty="0"/>
              <a:t>Feedback:</a:t>
            </a:r>
          </a:p>
          <a:p>
            <a:pPr marL="0" indent="0">
              <a:buNone/>
            </a:pPr>
            <a:r>
              <a:rPr lang="en-US" sz="1800" dirty="0">
                <a:solidFill>
                  <a:schemeClr val="bg1"/>
                </a:solidFill>
                <a:highlight>
                  <a:srgbClr val="FFFF00"/>
                </a:highlight>
              </a:rPr>
              <a:t>Overall, the customer feedback is positive and indicates satisfaction with the red mountain bike purchased. The customer highlights the bike's reliability and high-quality construction, as well as its stylish appearance. The customer also praises the bike's many features that make it enjoyable to ride, including its customization options and multiple gears.</a:t>
            </a:r>
          </a:p>
        </p:txBody>
      </p:sp>
    </p:spTree>
    <p:extLst>
      <p:ext uri="{BB962C8B-B14F-4D97-AF65-F5344CB8AC3E}">
        <p14:creationId xmlns:p14="http://schemas.microsoft.com/office/powerpoint/2010/main" val="3543798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38018" y="3445532"/>
            <a:ext cx="5068455" cy="1107996"/>
          </a:xfrm>
        </p:spPr>
        <p:txBody>
          <a:bodyPr/>
          <a:lstStyle/>
          <a:p>
            <a:r>
              <a:rPr lang="en-US" dirty="0"/>
              <a:t>Lab #1</a:t>
            </a:r>
            <a:br>
              <a:rPr lang="en-US" dirty="0"/>
            </a:br>
            <a:endParaRPr lang="en-US" spc="0" dirty="0">
              <a:solidFill>
                <a:schemeClr val="accent1"/>
              </a:solidFill>
            </a:endParaRPr>
          </a:p>
        </p:txBody>
      </p:sp>
    </p:spTree>
    <p:extLst>
      <p:ext uri="{BB962C8B-B14F-4D97-AF65-F5344CB8AC3E}">
        <p14:creationId xmlns:p14="http://schemas.microsoft.com/office/powerpoint/2010/main" val="148775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FFAB10E-07C1-573A-92BD-2A5BE4A0CB02}"/>
              </a:ext>
            </a:extLst>
          </p:cNvPr>
          <p:cNvSpPr>
            <a:spLocks noGrp="1"/>
          </p:cNvSpPr>
          <p:nvPr>
            <p:ph type="title"/>
          </p:nvPr>
        </p:nvSpPr>
        <p:spPr>
          <a:xfrm>
            <a:off x="588263" y="457200"/>
            <a:ext cx="11018520" cy="553998"/>
          </a:xfrm>
        </p:spPr>
        <p:txBody>
          <a:bodyPr/>
          <a:lstStyle/>
          <a:p>
            <a:r>
              <a:rPr lang="en-US"/>
              <a:t>Topic classification for Bot routing (Few-Shot) </a:t>
            </a:r>
          </a:p>
        </p:txBody>
      </p:sp>
      <p:sp>
        <p:nvSpPr>
          <p:cNvPr id="9" name="Content Placeholder 8">
            <a:extLst>
              <a:ext uri="{FF2B5EF4-FFF2-40B4-BE49-F238E27FC236}">
                <a16:creationId xmlns:a16="http://schemas.microsoft.com/office/drawing/2014/main" id="{E52BBC94-AA77-4E90-D460-9610EC98D48C}"/>
              </a:ext>
            </a:extLst>
          </p:cNvPr>
          <p:cNvSpPr>
            <a:spLocks noGrp="1"/>
          </p:cNvSpPr>
          <p:nvPr>
            <p:ph sz="quarter" idx="10"/>
          </p:nvPr>
        </p:nvSpPr>
        <p:spPr>
          <a:xfrm>
            <a:off x="584200" y="1435100"/>
            <a:ext cx="11018838" cy="2936188"/>
          </a:xfrm>
        </p:spPr>
        <p:txBody>
          <a:bodyPr/>
          <a:lstStyle/>
          <a:p>
            <a:pPr marL="0" indent="0">
              <a:buNone/>
            </a:pPr>
            <a:r>
              <a:rPr lang="en-US" sz="1800"/>
              <a:t>Message: When the spaceship landed on Mars, the whole humanity was excited</a:t>
            </a:r>
          </a:p>
          <a:p>
            <a:pPr marL="0" indent="0">
              <a:buNone/>
            </a:pPr>
            <a:r>
              <a:rPr lang="en-US" sz="1800"/>
              <a:t>Topic: space</a:t>
            </a:r>
          </a:p>
          <a:p>
            <a:pPr marL="0" indent="0">
              <a:buNone/>
            </a:pPr>
            <a:r>
              <a:rPr lang="en-US" sz="1800"/>
              <a:t>###</a:t>
            </a:r>
          </a:p>
          <a:p>
            <a:pPr marL="0" indent="0">
              <a:buNone/>
            </a:pPr>
            <a:r>
              <a:rPr lang="en-US" sz="1800"/>
              <a:t>Message: I love playing tennis and golf. I'm practicing twice a week.</a:t>
            </a:r>
          </a:p>
          <a:p>
            <a:pPr marL="0" indent="0">
              <a:buNone/>
            </a:pPr>
            <a:r>
              <a:rPr lang="en-US" sz="1800"/>
              <a:t>Topic: sport</a:t>
            </a:r>
          </a:p>
          <a:p>
            <a:pPr marL="0" indent="0">
              <a:buNone/>
            </a:pPr>
            <a:r>
              <a:rPr lang="en-US" sz="1800"/>
              <a:t>###</a:t>
            </a:r>
          </a:p>
          <a:p>
            <a:pPr marL="0" indent="0">
              <a:buNone/>
            </a:pPr>
            <a:r>
              <a:rPr lang="en-US" sz="1800"/>
              <a:t>Message: Managing a team of sales people is a tough but rewarding job.</a:t>
            </a:r>
          </a:p>
          <a:p>
            <a:pPr marL="0" indent="0">
              <a:buNone/>
            </a:pPr>
            <a:r>
              <a:rPr lang="en-US" sz="1800"/>
              <a:t>Topic: business</a:t>
            </a:r>
          </a:p>
          <a:p>
            <a:pPr marL="0" indent="0">
              <a:buNone/>
            </a:pPr>
            <a:r>
              <a:rPr lang="en-US" sz="1800"/>
              <a:t>###</a:t>
            </a:r>
          </a:p>
        </p:txBody>
      </p:sp>
      <p:sp>
        <p:nvSpPr>
          <p:cNvPr id="10" name="Content Placeholder 8">
            <a:extLst>
              <a:ext uri="{FF2B5EF4-FFF2-40B4-BE49-F238E27FC236}">
                <a16:creationId xmlns:a16="http://schemas.microsoft.com/office/drawing/2014/main" id="{3C9776CC-C57F-D5CD-D45F-B81EA65AEC85}"/>
              </a:ext>
            </a:extLst>
          </p:cNvPr>
          <p:cNvSpPr txBox="1">
            <a:spLocks/>
          </p:cNvSpPr>
          <p:nvPr/>
        </p:nvSpPr>
        <p:spPr>
          <a:xfrm>
            <a:off x="584200" y="4787900"/>
            <a:ext cx="11018838" cy="6093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t>Message: I am trying to cook chicken with tomatoes</a:t>
            </a:r>
          </a:p>
          <a:p>
            <a:pPr marL="0" indent="0">
              <a:buFont typeface="Wingdings" panose="05000000000000000000" pitchFamily="2" charset="2"/>
              <a:buNone/>
            </a:pPr>
            <a:r>
              <a:rPr lang="en-US" sz="1800"/>
              <a:t>Topic: </a:t>
            </a:r>
            <a:r>
              <a:rPr lang="en-US" sz="1800">
                <a:solidFill>
                  <a:schemeClr val="bg1"/>
                </a:solidFill>
                <a:highlight>
                  <a:srgbClr val="FFFF00"/>
                </a:highlight>
              </a:rPr>
              <a:t>Cooking</a:t>
            </a:r>
          </a:p>
        </p:txBody>
      </p:sp>
    </p:spTree>
    <p:extLst>
      <p:ext uri="{BB962C8B-B14F-4D97-AF65-F5344CB8AC3E}">
        <p14:creationId xmlns:p14="http://schemas.microsoft.com/office/powerpoint/2010/main" val="3831280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3FBB39-0BF3-6417-839C-80BE40498DAC}"/>
              </a:ext>
            </a:extLst>
          </p:cNvPr>
          <p:cNvSpPr>
            <a:spLocks noGrp="1"/>
          </p:cNvSpPr>
          <p:nvPr>
            <p:ph type="title"/>
          </p:nvPr>
        </p:nvSpPr>
        <p:spPr>
          <a:xfrm>
            <a:off x="588263" y="457200"/>
            <a:ext cx="11018520" cy="553998"/>
          </a:xfrm>
        </p:spPr>
        <p:txBody>
          <a:bodyPr/>
          <a:lstStyle/>
          <a:p>
            <a:r>
              <a:rPr lang="en-US"/>
              <a:t>Summarize conversational transcripts (Few-Shot) </a:t>
            </a:r>
          </a:p>
        </p:txBody>
      </p:sp>
      <p:sp>
        <p:nvSpPr>
          <p:cNvPr id="6" name="TextBox 5">
            <a:extLst>
              <a:ext uri="{FF2B5EF4-FFF2-40B4-BE49-F238E27FC236}">
                <a16:creationId xmlns:a16="http://schemas.microsoft.com/office/drawing/2014/main" id="{3EA4B209-B084-B630-3792-3190D323F257}"/>
              </a:ext>
            </a:extLst>
          </p:cNvPr>
          <p:cNvSpPr txBox="1"/>
          <p:nvPr/>
        </p:nvSpPr>
        <p:spPr>
          <a:xfrm>
            <a:off x="584200" y="1436688"/>
            <a:ext cx="11018520" cy="286232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ea typeface="+mn-ea"/>
                <a:cs typeface="+mn-cs"/>
              </a:rPr>
              <a:t>Summarize this conversation transcript: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mn-cs"/>
              </a:rPr>
              <a:t>Agent: </a:t>
            </a:r>
            <a:r>
              <a:rPr kumimoji="0" lang="en-US" sz="1200" b="0" i="0" u="none" strike="noStrike" kern="1200" cap="none" spc="0" normalizeH="0" baseline="0" noProof="0">
                <a:ln>
                  <a:noFill/>
                </a:ln>
                <a:effectLst/>
                <a:uLnTx/>
                <a:uFillTx/>
                <a:ea typeface="+mn-ea"/>
                <a:cs typeface="+mn-cs"/>
              </a:rPr>
              <a:t>Thank you for calling ADM. Who am I am speaking to?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Hello, my name is Peter Smith. I own a small business and have some questions regarding payroll processing. Agent: Good morning, Peter, before we get started may I ask you a few questions so that I better answer your questions today?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of course.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In case we get disconnected, can you please share your phone number and email address so that we may contact and share additional information?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my phone number is (514) 777-5232 and my email address is petersmith@gmail.com</a:t>
            </a:r>
            <a:r>
              <a:rPr kumimoji="0" lang="en-US" sz="1200" b="1" i="0" u="none" strike="noStrike" kern="1200" cap="none" spc="0" normalizeH="0" baseline="0" noProof="0">
                <a:ln>
                  <a:noFill/>
                </a:ln>
                <a:effectLst/>
                <a:uLnTx/>
                <a:uFillTx/>
                <a:ea typeface="+mn-ea"/>
                <a:cs typeface="+mn-cs"/>
              </a:rPr>
              <a:t> </a:t>
            </a:r>
            <a:r>
              <a:rPr lang="en-US" sz="1200" b="1">
                <a:solidFill>
                  <a:schemeClr val="accent1"/>
                </a:solidFill>
              </a:rPr>
              <a:t>Agent:</a:t>
            </a:r>
            <a:r>
              <a:rPr kumimoji="0" lang="en-US" sz="1200" b="0" i="0" u="none" strike="noStrike" kern="1200" cap="none" spc="0" normalizeH="0" baseline="0" noProof="0">
                <a:ln>
                  <a:noFill/>
                </a:ln>
                <a:effectLst/>
                <a:uLnTx/>
                <a:uFillTx/>
                <a:ea typeface="+mn-ea"/>
                <a:cs typeface="+mn-cs"/>
              </a:rPr>
              <a:t> May I ask where is your business located so I can answer your questions based on your location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Yes, my business is located in Miami, Florida.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Thank you, what can I help you with today?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I am fairly new to payroll processing and do everything manually today. Do you have any advice or tips on manual payroll processing?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If you’re a small business with only a few employees and choose to process payroll manually, you will need to keep precise records of hours worked, wages paid and worker classifications, among other details. You must also ensure your calculations are correct and remember to file all the necessary taxes and paperwork with government authorities on time.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Thank you that is quite helpful. Are there specific regulations that I need to follow?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Certain aspects of payroll processing are regulated by the Internal Revenue Service (IRS) and the Department of Labor (DOL). Some of the laws you must comply with include: Fair Labor Standards Act (FLSA), Federal Insurance Contributions Act (FICA), Federal Unemployment Tax Act (FUTA)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This sounds very complicated. I don’t really feel like managing all of this. </a:t>
            </a:r>
            <a:r>
              <a:rPr lang="en-US" sz="1200" b="1">
                <a:solidFill>
                  <a:schemeClr val="accent1"/>
                </a:solidFill>
              </a:rPr>
              <a:t>Agent: </a:t>
            </a:r>
            <a:r>
              <a:rPr kumimoji="0" lang="en-US" sz="1200" b="0" i="0" u="none" strike="noStrike" kern="1200" cap="none" spc="0" normalizeH="0" baseline="0" noProof="0">
                <a:ln>
                  <a:noFill/>
                </a:ln>
                <a:effectLst/>
                <a:uLnTx/>
                <a:uFillTx/>
                <a:ea typeface="+mn-ea"/>
                <a:cs typeface="+mn-cs"/>
              </a:rPr>
              <a:t>If you would like I can transfer you to one of our specialized agents who can talk to you about payroll service providers that would help you manage all of that. </a:t>
            </a:r>
            <a:r>
              <a:rPr lang="en-US" sz="1200" b="1">
                <a:solidFill>
                  <a:schemeClr val="accent1"/>
                </a:solidFill>
              </a:rPr>
              <a:t>Customer: </a:t>
            </a:r>
            <a:r>
              <a:rPr kumimoji="0" lang="en-US" sz="1200" b="0" i="0" u="none" strike="noStrike" kern="1200" cap="none" spc="0" normalizeH="0" baseline="0" noProof="0">
                <a:ln>
                  <a:noFill/>
                </a:ln>
                <a:effectLst/>
                <a:uLnTx/>
                <a:uFillTx/>
                <a:ea typeface="+mn-ea"/>
                <a:cs typeface="+mn-cs"/>
              </a:rPr>
              <a:t>That would be great, thank you very much for al your help. </a:t>
            </a:r>
            <a:endParaRPr kumimoji="0" lang="en-CA" sz="1200" b="0" i="0" u="none" strike="noStrike" kern="1200" cap="none" spc="0" normalizeH="0" baseline="0" noProof="0">
              <a:ln>
                <a:noFill/>
              </a:ln>
              <a:effectLst/>
              <a:uLnTx/>
              <a:uFillTx/>
              <a:ea typeface="+mn-ea"/>
              <a:cs typeface="+mn-cs"/>
            </a:endParaRPr>
          </a:p>
        </p:txBody>
      </p:sp>
      <p:sp>
        <p:nvSpPr>
          <p:cNvPr id="10" name="TextBox 9">
            <a:extLst>
              <a:ext uri="{FF2B5EF4-FFF2-40B4-BE49-F238E27FC236}">
                <a16:creationId xmlns:a16="http://schemas.microsoft.com/office/drawing/2014/main" id="{41555AF3-C731-C594-C843-C26367B86FE7}"/>
              </a:ext>
            </a:extLst>
          </p:cNvPr>
          <p:cNvSpPr txBox="1"/>
          <p:nvPr/>
        </p:nvSpPr>
        <p:spPr>
          <a:xfrm>
            <a:off x="584200" y="4946804"/>
            <a:ext cx="11018520" cy="861774"/>
          </a:xfrm>
          <a:prstGeom prst="rect">
            <a:avLst/>
          </a:prstGeom>
          <a:noFill/>
        </p:spPr>
        <p:txBody>
          <a:bodyPr wrap="square" lIns="0" tIns="0" rIns="0" bIns="0">
            <a:spAutoFit/>
          </a:bodyPr>
          <a:lstStyle/>
          <a:p>
            <a:pPr lvl="0" defTabSz="914400">
              <a:defRPr/>
            </a:pPr>
            <a:r>
              <a:rPr lang="en-US" sz="1400">
                <a:solidFill>
                  <a:schemeClr val="bg1"/>
                </a:solidFill>
                <a:highlight>
                  <a:srgbClr val="FFFF00"/>
                </a:highlight>
              </a:rPr>
              <a:t>The agent is speaking to a customer named Peter Smith. Peter is asking for tips on manual payroll processing. The agent advises Peter to keep precise records and to file all necessary taxes and paperwork on time. The agent also informs Peter that certain aspects of payroll processing are regulated by the Internal Revenue Service (IRS) and the Department of Labor (DOL). Finally, the agent offers to transfer Peter to a specialized agent who can help him find a payroll service provider.</a:t>
            </a:r>
          </a:p>
        </p:txBody>
      </p:sp>
    </p:spTree>
    <p:extLst>
      <p:ext uri="{BB962C8B-B14F-4D97-AF65-F5344CB8AC3E}">
        <p14:creationId xmlns:p14="http://schemas.microsoft.com/office/powerpoint/2010/main" val="766060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09D81EA-E40B-634D-A50D-40B5A2550746}"/>
              </a:ext>
            </a:extLst>
          </p:cNvPr>
          <p:cNvSpPr>
            <a:spLocks noGrp="1"/>
          </p:cNvSpPr>
          <p:nvPr>
            <p:ph type="title"/>
          </p:nvPr>
        </p:nvSpPr>
        <p:spPr>
          <a:xfrm>
            <a:off x="588263" y="457200"/>
            <a:ext cx="11018520" cy="553998"/>
          </a:xfrm>
        </p:spPr>
        <p:txBody>
          <a:bodyPr/>
          <a:lstStyle/>
          <a:p>
            <a:r>
              <a:rPr lang="en-US"/>
              <a:t>Product description and ad generation (Few-Shot) </a:t>
            </a:r>
          </a:p>
        </p:txBody>
      </p:sp>
      <p:sp>
        <p:nvSpPr>
          <p:cNvPr id="11" name="Content Placeholder 10">
            <a:extLst>
              <a:ext uri="{FF2B5EF4-FFF2-40B4-BE49-F238E27FC236}">
                <a16:creationId xmlns:a16="http://schemas.microsoft.com/office/drawing/2014/main" id="{6E7E7427-1A94-4853-B84C-4C4008AF6C5D}"/>
              </a:ext>
            </a:extLst>
          </p:cNvPr>
          <p:cNvSpPr>
            <a:spLocks noGrp="1"/>
          </p:cNvSpPr>
          <p:nvPr>
            <p:ph sz="quarter" idx="10"/>
          </p:nvPr>
        </p:nvSpPr>
        <p:spPr>
          <a:xfrm>
            <a:off x="584200" y="1435100"/>
            <a:ext cx="11018838" cy="3791807"/>
          </a:xfrm>
        </p:spPr>
        <p:txBody>
          <a:bodyPr/>
          <a:lstStyle/>
          <a:p>
            <a:pPr marL="0" indent="0">
              <a:buNone/>
            </a:pPr>
            <a:r>
              <a:rPr lang="en-US" sz="1600"/>
              <a:t>Generate a product description out of keywords.</a:t>
            </a:r>
          </a:p>
          <a:p>
            <a:pPr marL="0" indent="0">
              <a:buNone/>
            </a:pPr>
            <a:endParaRPr lang="en-US" sz="1600"/>
          </a:p>
          <a:p>
            <a:pPr marL="0" indent="0">
              <a:buNone/>
            </a:pPr>
            <a:r>
              <a:rPr lang="en-US" sz="1600"/>
              <a:t>        Keywords: shoes, women, $59</a:t>
            </a:r>
          </a:p>
          <a:p>
            <a:pPr marL="0" indent="0">
              <a:buNone/>
            </a:pPr>
            <a:r>
              <a:rPr lang="en-US" sz="1600"/>
              <a:t>        Sentence: Beautiful shoes for women at the price of $59.</a:t>
            </a:r>
          </a:p>
          <a:p>
            <a:pPr marL="0" indent="0">
              <a:buNone/>
            </a:pPr>
            <a:r>
              <a:rPr lang="en-US" sz="1600"/>
              <a:t>        ###</a:t>
            </a:r>
          </a:p>
          <a:p>
            <a:pPr marL="0" indent="0">
              <a:buNone/>
            </a:pPr>
            <a:r>
              <a:rPr lang="en-US" sz="1600"/>
              <a:t>        Keywords: trousers, men, $69</a:t>
            </a:r>
          </a:p>
          <a:p>
            <a:pPr marL="0" indent="0">
              <a:buNone/>
            </a:pPr>
            <a:r>
              <a:rPr lang="en-US" sz="1600"/>
              <a:t>        Sentence: Modern trousers for men, for $69 only.</a:t>
            </a:r>
          </a:p>
          <a:p>
            <a:pPr marL="0" indent="0">
              <a:buNone/>
            </a:pPr>
            <a:r>
              <a:rPr lang="en-US" sz="1600"/>
              <a:t>        ###</a:t>
            </a:r>
          </a:p>
          <a:p>
            <a:pPr marL="0" indent="0">
              <a:buNone/>
            </a:pPr>
            <a:r>
              <a:rPr lang="en-US" sz="1600"/>
              <a:t>        Keywords: gloves, winter, $19</a:t>
            </a:r>
          </a:p>
          <a:p>
            <a:pPr marL="0" indent="0">
              <a:buNone/>
            </a:pPr>
            <a:r>
              <a:rPr lang="en-US" sz="1600"/>
              <a:t>        Sentence: Amazingly hot gloves for cold winters, at $19.</a:t>
            </a:r>
          </a:p>
          <a:p>
            <a:pPr marL="0" indent="0">
              <a:buNone/>
            </a:pPr>
            <a:r>
              <a:rPr lang="en-US" sz="1600"/>
              <a:t>        ###</a:t>
            </a:r>
          </a:p>
          <a:p>
            <a:pPr marL="0" indent="0">
              <a:buNone/>
            </a:pPr>
            <a:r>
              <a:rPr lang="en-US" sz="1600"/>
              <a:t>        Keywords: t-shirt, men, $39</a:t>
            </a:r>
          </a:p>
          <a:p>
            <a:pPr marL="0" indent="0">
              <a:buNone/>
            </a:pPr>
            <a:r>
              <a:rPr lang="en-US" sz="1600"/>
              <a:t>        Sentence:</a:t>
            </a:r>
          </a:p>
        </p:txBody>
      </p:sp>
      <p:sp>
        <p:nvSpPr>
          <p:cNvPr id="12" name="Content Placeholder 10">
            <a:extLst>
              <a:ext uri="{FF2B5EF4-FFF2-40B4-BE49-F238E27FC236}">
                <a16:creationId xmlns:a16="http://schemas.microsoft.com/office/drawing/2014/main" id="{84EEF586-3B0E-49DB-08A1-8947B8F0BD1C}"/>
              </a:ext>
            </a:extLst>
          </p:cNvPr>
          <p:cNvSpPr txBox="1">
            <a:spLocks/>
          </p:cNvSpPr>
          <p:nvPr/>
        </p:nvSpPr>
        <p:spPr>
          <a:xfrm>
            <a:off x="584200" y="5702300"/>
            <a:ext cx="110188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t>Sentence: </a:t>
            </a:r>
            <a:r>
              <a:rPr lang="en-US" sz="1600">
                <a:solidFill>
                  <a:schemeClr val="bg1"/>
                </a:solidFill>
                <a:highlight>
                  <a:srgbClr val="FFFF00"/>
                </a:highlight>
              </a:rPr>
              <a:t>Extraordinary t-shirt for men, for $39 only.</a:t>
            </a:r>
          </a:p>
        </p:txBody>
      </p:sp>
    </p:spTree>
    <p:extLst>
      <p:ext uri="{BB962C8B-B14F-4D97-AF65-F5344CB8AC3E}">
        <p14:creationId xmlns:p14="http://schemas.microsoft.com/office/powerpoint/2010/main" val="622346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EF54D1-6641-7CD1-E684-7343990078B2}"/>
              </a:ext>
            </a:extLst>
          </p:cNvPr>
          <p:cNvSpPr>
            <a:spLocks noGrp="1"/>
          </p:cNvSpPr>
          <p:nvPr>
            <p:ph type="title"/>
          </p:nvPr>
        </p:nvSpPr>
        <p:spPr>
          <a:xfrm>
            <a:off x="588263" y="457200"/>
            <a:ext cx="11018520" cy="553998"/>
          </a:xfrm>
        </p:spPr>
        <p:txBody>
          <a:bodyPr/>
          <a:lstStyle/>
          <a:p>
            <a:r>
              <a:rPr lang="en-US"/>
              <a:t>Product recommendation (Few-Shot) </a:t>
            </a:r>
          </a:p>
        </p:txBody>
      </p:sp>
      <p:sp>
        <p:nvSpPr>
          <p:cNvPr id="7" name="Content Placeholder 6">
            <a:extLst>
              <a:ext uri="{FF2B5EF4-FFF2-40B4-BE49-F238E27FC236}">
                <a16:creationId xmlns:a16="http://schemas.microsoft.com/office/drawing/2014/main" id="{86A547E2-CC5D-EA5D-94C0-BADC0B36F611}"/>
              </a:ext>
            </a:extLst>
          </p:cNvPr>
          <p:cNvSpPr>
            <a:spLocks noGrp="1"/>
          </p:cNvSpPr>
          <p:nvPr>
            <p:ph sz="quarter" idx="10"/>
          </p:nvPr>
        </p:nvSpPr>
        <p:spPr>
          <a:xfrm>
            <a:off x="584200" y="1435100"/>
            <a:ext cx="11018838" cy="3268587"/>
          </a:xfrm>
        </p:spPr>
        <p:txBody>
          <a:bodyPr/>
          <a:lstStyle/>
          <a:p>
            <a:pPr marL="0" indent="0">
              <a:buNone/>
            </a:pPr>
            <a:r>
              <a:rPr lang="en-US" sz="1800"/>
              <a:t>Generate product recommendations:</a:t>
            </a:r>
          </a:p>
          <a:p>
            <a:pPr marL="0" indent="0">
              <a:buNone/>
            </a:pPr>
            <a:endParaRPr lang="en-US" sz="1800"/>
          </a:p>
          <a:p>
            <a:pPr marL="0" indent="0">
              <a:buNone/>
            </a:pPr>
            <a:r>
              <a:rPr lang="en-US" sz="1800"/>
              <a:t>Product: table, chair, plate</a:t>
            </a:r>
          </a:p>
          <a:p>
            <a:pPr marL="0" indent="0">
              <a:buNone/>
            </a:pPr>
            <a:r>
              <a:rPr lang="en-US" sz="1800"/>
              <a:t>Recommendation: utensils</a:t>
            </a:r>
          </a:p>
          <a:p>
            <a:pPr marL="0" indent="0">
              <a:buNone/>
            </a:pPr>
            <a:r>
              <a:rPr lang="en-US" sz="1800"/>
              <a:t>###</a:t>
            </a:r>
          </a:p>
          <a:p>
            <a:pPr marL="0" indent="0">
              <a:buNone/>
            </a:pPr>
            <a:r>
              <a:rPr lang="en-US" sz="1800"/>
              <a:t>Product: skis, skateboard, bike</a:t>
            </a:r>
          </a:p>
          <a:p>
            <a:pPr marL="0" indent="0">
              <a:buNone/>
            </a:pPr>
            <a:r>
              <a:rPr lang="en-US" sz="1800"/>
              <a:t>Recommendation: golf clubs</a:t>
            </a:r>
          </a:p>
          <a:p>
            <a:pPr marL="0" indent="0">
              <a:buNone/>
            </a:pPr>
            <a:r>
              <a:rPr lang="en-US" sz="1800"/>
              <a:t>###</a:t>
            </a:r>
          </a:p>
          <a:p>
            <a:pPr marL="0" indent="0">
              <a:buNone/>
            </a:pPr>
            <a:r>
              <a:rPr lang="en-US" sz="1800"/>
              <a:t>Product: shoes, shirt, hat</a:t>
            </a:r>
          </a:p>
          <a:p>
            <a:pPr marL="0" indent="0">
              <a:buNone/>
            </a:pPr>
            <a:endParaRPr lang="en-US" sz="1800"/>
          </a:p>
        </p:txBody>
      </p:sp>
      <p:sp>
        <p:nvSpPr>
          <p:cNvPr id="8" name="Content Placeholder 6">
            <a:extLst>
              <a:ext uri="{FF2B5EF4-FFF2-40B4-BE49-F238E27FC236}">
                <a16:creationId xmlns:a16="http://schemas.microsoft.com/office/drawing/2014/main" id="{A3D390EF-0404-82AB-81A0-C6EDCFFF74CB}"/>
              </a:ext>
            </a:extLst>
          </p:cNvPr>
          <p:cNvSpPr txBox="1">
            <a:spLocks/>
          </p:cNvSpPr>
          <p:nvPr/>
        </p:nvSpPr>
        <p:spPr>
          <a:xfrm>
            <a:off x="584200" y="5149850"/>
            <a:ext cx="11018838"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t>Recommendation: </a:t>
            </a:r>
            <a:r>
              <a:rPr lang="en-US" sz="1800">
                <a:solidFill>
                  <a:schemeClr val="bg1"/>
                </a:solidFill>
                <a:highlight>
                  <a:srgbClr val="FFFF00"/>
                </a:highlight>
              </a:rPr>
              <a:t>Pants</a:t>
            </a:r>
          </a:p>
        </p:txBody>
      </p:sp>
    </p:spTree>
    <p:extLst>
      <p:ext uri="{BB962C8B-B14F-4D97-AF65-F5344CB8AC3E}">
        <p14:creationId xmlns:p14="http://schemas.microsoft.com/office/powerpoint/2010/main" val="41521738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1D3827E-0887-0A49-0CC1-5B615FE172CD}"/>
              </a:ext>
              <a:ext uri="{C183D7F6-B498-43B3-948B-1728B52AA6E4}">
                <adec:decorative xmlns:adec="http://schemas.microsoft.com/office/drawing/2017/decorative" val="1"/>
              </a:ext>
            </a:extLst>
          </p:cNvPr>
          <p:cNvCxnSpPr>
            <a:cxnSpLocks/>
          </p:cNvCxnSpPr>
          <p:nvPr/>
        </p:nvCxnSpPr>
        <p:spPr>
          <a:xfrm>
            <a:off x="0" y="1831627"/>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F2F347-6015-9843-DC16-80D9921215C8}"/>
              </a:ext>
              <a:ext uri="{C183D7F6-B498-43B3-948B-1728B52AA6E4}">
                <adec:decorative xmlns:adec="http://schemas.microsoft.com/office/drawing/2017/decorative" val="1"/>
              </a:ext>
            </a:extLst>
          </p:cNvPr>
          <p:cNvCxnSpPr>
            <a:cxnSpLocks/>
          </p:cNvCxnSpPr>
          <p:nvPr/>
        </p:nvCxnSpPr>
        <p:spPr>
          <a:xfrm>
            <a:off x="0" y="1831627"/>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A68985-F273-892F-36E4-C5515079B49A}"/>
              </a:ext>
              <a:ext uri="{C183D7F6-B498-43B3-948B-1728B52AA6E4}">
                <adec:decorative xmlns:adec="http://schemas.microsoft.com/office/drawing/2017/decorative" val="1"/>
              </a:ext>
            </a:extLst>
          </p:cNvPr>
          <p:cNvCxnSpPr>
            <a:cxnSpLocks/>
          </p:cNvCxnSpPr>
          <p:nvPr/>
        </p:nvCxnSpPr>
        <p:spPr>
          <a:xfrm>
            <a:off x="0" y="2551189"/>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6C315E-2256-C596-7DD1-7B9F4D40EBE9}"/>
              </a:ext>
              <a:ext uri="{C183D7F6-B498-43B3-948B-1728B52AA6E4}">
                <adec:decorative xmlns:adec="http://schemas.microsoft.com/office/drawing/2017/decorative" val="1"/>
              </a:ext>
            </a:extLst>
          </p:cNvPr>
          <p:cNvCxnSpPr>
            <a:cxnSpLocks/>
          </p:cNvCxnSpPr>
          <p:nvPr/>
        </p:nvCxnSpPr>
        <p:spPr>
          <a:xfrm>
            <a:off x="0" y="2551189"/>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60E76D-30A3-EC36-911B-5F91ECD5D8CB}"/>
              </a:ext>
              <a:ext uri="{C183D7F6-B498-43B3-948B-1728B52AA6E4}">
                <adec:decorative xmlns:adec="http://schemas.microsoft.com/office/drawing/2017/decorative" val="1"/>
              </a:ext>
            </a:extLst>
          </p:cNvPr>
          <p:cNvCxnSpPr>
            <a:cxnSpLocks/>
          </p:cNvCxnSpPr>
          <p:nvPr/>
        </p:nvCxnSpPr>
        <p:spPr>
          <a:xfrm>
            <a:off x="-19016" y="3293152"/>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38AE13-752D-1EE2-00B0-F49AAAC665E3}"/>
              </a:ext>
              <a:ext uri="{C183D7F6-B498-43B3-948B-1728B52AA6E4}">
                <adec:decorative xmlns:adec="http://schemas.microsoft.com/office/drawing/2017/decorative" val="1"/>
              </a:ext>
            </a:extLst>
          </p:cNvPr>
          <p:cNvCxnSpPr>
            <a:cxnSpLocks/>
          </p:cNvCxnSpPr>
          <p:nvPr/>
        </p:nvCxnSpPr>
        <p:spPr>
          <a:xfrm>
            <a:off x="-19016" y="3293152"/>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32964F-FBBD-6466-BAB5-99449C30D0F0}"/>
              </a:ext>
              <a:ext uri="{C183D7F6-B498-43B3-948B-1728B52AA6E4}">
                <adec:decorative xmlns:adec="http://schemas.microsoft.com/office/drawing/2017/decorative" val="1"/>
              </a:ext>
            </a:extLst>
          </p:cNvPr>
          <p:cNvCxnSpPr>
            <a:cxnSpLocks/>
          </p:cNvCxnSpPr>
          <p:nvPr/>
        </p:nvCxnSpPr>
        <p:spPr>
          <a:xfrm>
            <a:off x="0" y="3974915"/>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70D93B-C537-D0BF-70A3-9E3DA654AEA2}"/>
              </a:ext>
              <a:ext uri="{C183D7F6-B498-43B3-948B-1728B52AA6E4}">
                <adec:decorative xmlns:adec="http://schemas.microsoft.com/office/drawing/2017/decorative" val="1"/>
              </a:ext>
            </a:extLst>
          </p:cNvPr>
          <p:cNvCxnSpPr>
            <a:cxnSpLocks/>
          </p:cNvCxnSpPr>
          <p:nvPr/>
        </p:nvCxnSpPr>
        <p:spPr>
          <a:xfrm>
            <a:off x="0" y="3974915"/>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3DB96D-F273-0727-CDC1-51B419D18803}"/>
              </a:ext>
              <a:ext uri="{C183D7F6-B498-43B3-948B-1728B52AA6E4}">
                <adec:decorative xmlns:adec="http://schemas.microsoft.com/office/drawing/2017/decorative" val="1"/>
              </a:ext>
            </a:extLst>
          </p:cNvPr>
          <p:cNvCxnSpPr>
            <a:cxnSpLocks/>
          </p:cNvCxnSpPr>
          <p:nvPr/>
        </p:nvCxnSpPr>
        <p:spPr>
          <a:xfrm>
            <a:off x="-19016" y="4705605"/>
            <a:ext cx="713095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C62D27-DAC2-03F6-2B83-866517EDD556}"/>
              </a:ext>
              <a:ext uri="{C183D7F6-B498-43B3-948B-1728B52AA6E4}">
                <adec:decorative xmlns:adec="http://schemas.microsoft.com/office/drawing/2017/decorative" val="1"/>
              </a:ext>
            </a:extLst>
          </p:cNvPr>
          <p:cNvCxnSpPr>
            <a:cxnSpLocks/>
          </p:cNvCxnSpPr>
          <p:nvPr/>
        </p:nvCxnSpPr>
        <p:spPr>
          <a:xfrm>
            <a:off x="-19016" y="4705605"/>
            <a:ext cx="5764723"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9CD9FE-461E-7B70-F43A-809F72991F39}"/>
              </a:ext>
              <a:ext uri="{C183D7F6-B498-43B3-948B-1728B52AA6E4}">
                <adec:decorative xmlns:adec="http://schemas.microsoft.com/office/drawing/2017/decorative" val="1"/>
              </a:ext>
            </a:extLst>
          </p:cNvPr>
          <p:cNvCxnSpPr>
            <a:cxnSpLocks/>
          </p:cNvCxnSpPr>
          <p:nvPr/>
        </p:nvCxnSpPr>
        <p:spPr>
          <a:xfrm>
            <a:off x="0" y="5380042"/>
            <a:ext cx="7064172"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213FBC-5AF3-920B-5F2A-16B242277211}"/>
              </a:ext>
              <a:ext uri="{C183D7F6-B498-43B3-948B-1728B52AA6E4}">
                <adec:decorative xmlns:adec="http://schemas.microsoft.com/office/drawing/2017/decorative" val="1"/>
              </a:ext>
            </a:extLst>
          </p:cNvPr>
          <p:cNvCxnSpPr>
            <a:cxnSpLocks/>
          </p:cNvCxnSpPr>
          <p:nvPr/>
        </p:nvCxnSpPr>
        <p:spPr>
          <a:xfrm>
            <a:off x="0" y="5380042"/>
            <a:ext cx="5745707"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A26939-18E5-BC34-98E9-80193BAF4F93}"/>
              </a:ext>
              <a:ext uri="{C183D7F6-B498-43B3-948B-1728B52AA6E4}">
                <adec:decorative xmlns:adec="http://schemas.microsoft.com/office/drawing/2017/decorative" val="1"/>
              </a:ext>
            </a:extLst>
          </p:cNvPr>
          <p:cNvCxnSpPr>
            <a:cxnSpLocks/>
          </p:cNvCxnSpPr>
          <p:nvPr/>
        </p:nvCxnSpPr>
        <p:spPr>
          <a:xfrm>
            <a:off x="0" y="6155431"/>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9964CF-BC6A-9962-1AB7-D770509404F0}"/>
              </a:ext>
              <a:ext uri="{C183D7F6-B498-43B3-948B-1728B52AA6E4}">
                <adec:decorative xmlns:adec="http://schemas.microsoft.com/office/drawing/2017/decorative" val="1"/>
              </a:ext>
            </a:extLst>
          </p:cNvPr>
          <p:cNvCxnSpPr>
            <a:cxnSpLocks/>
          </p:cNvCxnSpPr>
          <p:nvPr/>
        </p:nvCxnSpPr>
        <p:spPr>
          <a:xfrm>
            <a:off x="0" y="6155431"/>
            <a:ext cx="510286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itle 63">
            <a:extLst>
              <a:ext uri="{FF2B5EF4-FFF2-40B4-BE49-F238E27FC236}">
                <a16:creationId xmlns:a16="http://schemas.microsoft.com/office/drawing/2014/main" id="{831DFEAF-168D-4276-17F2-835BEA7FD601}"/>
              </a:ext>
            </a:extLst>
          </p:cNvPr>
          <p:cNvSpPr txBox="1">
            <a:spLocks noGrp="1"/>
          </p:cNvSpPr>
          <p:nvPr>
            <p:ph type="title"/>
          </p:nvPr>
        </p:nvSpPr>
        <p:spPr/>
        <p:txBody>
          <a:bodyPr/>
          <a:lstStyle/>
          <a:p>
            <a:pPr lvl="0"/>
            <a:r>
              <a:rPr lang="en-CA" noProof="0"/>
              <a:t>Prompt Engineering Guide</a:t>
            </a:r>
          </a:p>
        </p:txBody>
      </p:sp>
      <p:sp>
        <p:nvSpPr>
          <p:cNvPr id="9" name="TextBox 8">
            <a:extLst>
              <a:ext uri="{FF2B5EF4-FFF2-40B4-BE49-F238E27FC236}">
                <a16:creationId xmlns:a16="http://schemas.microsoft.com/office/drawing/2014/main" id="{CDEDA42E-4B61-A578-9FC8-1684F337C01A}"/>
              </a:ext>
            </a:extLst>
          </p:cNvPr>
          <p:cNvSpPr txBox="1"/>
          <p:nvPr/>
        </p:nvSpPr>
        <p:spPr>
          <a:xfrm>
            <a:off x="503311" y="1370926"/>
            <a:ext cx="7863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rPr>
              <a:t>1. Give clearer instructions</a:t>
            </a:r>
          </a:p>
        </p:txBody>
      </p:sp>
      <p:sp>
        <p:nvSpPr>
          <p:cNvPr id="24" name="TextBox 23">
            <a:extLst>
              <a:ext uri="{FF2B5EF4-FFF2-40B4-BE49-F238E27FC236}">
                <a16:creationId xmlns:a16="http://schemas.microsoft.com/office/drawing/2014/main" id="{99F11096-770E-7770-D82C-01BF4DB3F1C6}"/>
              </a:ext>
            </a:extLst>
          </p:cNvPr>
          <p:cNvSpPr txBox="1"/>
          <p:nvPr/>
        </p:nvSpPr>
        <p:spPr>
          <a:xfrm>
            <a:off x="503311" y="2090488"/>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2. Split complex tasks into simpler subtasks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31" name="TextBox 30">
            <a:extLst>
              <a:ext uri="{FF2B5EF4-FFF2-40B4-BE49-F238E27FC236}">
                <a16:creationId xmlns:a16="http://schemas.microsoft.com/office/drawing/2014/main" id="{403140CD-7D8E-2178-E882-15B6AFB60D09}"/>
              </a:ext>
            </a:extLst>
          </p:cNvPr>
          <p:cNvSpPr txBox="1"/>
          <p:nvPr/>
        </p:nvSpPr>
        <p:spPr>
          <a:xfrm>
            <a:off x="484295" y="2832451"/>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3. Structure the instruction to keep the model on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38" name="TextBox 37">
            <a:extLst>
              <a:ext uri="{FF2B5EF4-FFF2-40B4-BE49-F238E27FC236}">
                <a16:creationId xmlns:a16="http://schemas.microsoft.com/office/drawing/2014/main" id="{BE3F8A0E-39A1-B545-0F9F-9056DBC4CB18}"/>
              </a:ext>
            </a:extLst>
          </p:cNvPr>
          <p:cNvSpPr txBox="1"/>
          <p:nvPr/>
        </p:nvSpPr>
        <p:spPr>
          <a:xfrm>
            <a:off x="503311" y="3514214"/>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4. Prompt the model to explain before answering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45" name="TextBox 44">
            <a:extLst>
              <a:ext uri="{FF2B5EF4-FFF2-40B4-BE49-F238E27FC236}">
                <a16:creationId xmlns:a16="http://schemas.microsoft.com/office/drawing/2014/main" id="{780BCFE2-F9AA-F784-6B3C-865C673860DF}"/>
              </a:ext>
            </a:extLst>
          </p:cNvPr>
          <p:cNvSpPr txBox="1"/>
          <p:nvPr/>
        </p:nvSpPr>
        <p:spPr>
          <a:xfrm>
            <a:off x="484296" y="4244904"/>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5. Ask for justifications of many possible answers, and then synthesize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52" name="TextBox 51">
            <a:extLst>
              <a:ext uri="{FF2B5EF4-FFF2-40B4-BE49-F238E27FC236}">
                <a16:creationId xmlns:a16="http://schemas.microsoft.com/office/drawing/2014/main" id="{D1B1DEFA-3918-B4AD-389C-5C628BD577A7}"/>
              </a:ext>
            </a:extLst>
          </p:cNvPr>
          <p:cNvSpPr txBox="1"/>
          <p:nvPr/>
        </p:nvSpPr>
        <p:spPr>
          <a:xfrm>
            <a:off x="503312" y="4919341"/>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6. Generate many outputs, and then use the model to pick the best 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59" name="TextBox 58">
            <a:extLst>
              <a:ext uri="{FF2B5EF4-FFF2-40B4-BE49-F238E27FC236}">
                <a16:creationId xmlns:a16="http://schemas.microsoft.com/office/drawing/2014/main" id="{599C9B80-6222-C505-4312-B6B5FD5273CC}"/>
              </a:ext>
            </a:extLst>
          </p:cNvPr>
          <p:cNvSpPr txBox="1"/>
          <p:nvPr/>
        </p:nvSpPr>
        <p:spPr>
          <a:xfrm>
            <a:off x="503312" y="5694730"/>
            <a:ext cx="7863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7. Fine-tune custom models to maximize performance</a:t>
            </a:r>
          </a:p>
        </p:txBody>
      </p:sp>
    </p:spTree>
    <p:extLst>
      <p:ext uri="{BB962C8B-B14F-4D97-AF65-F5344CB8AC3E}">
        <p14:creationId xmlns:p14="http://schemas.microsoft.com/office/powerpoint/2010/main" val="37688990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438B66DC-DC32-63C4-F764-3F4E266E67B6}"/>
              </a:ext>
              <a:ext uri="{C183D7F6-B498-43B3-948B-1728B52AA6E4}">
                <adec:decorative xmlns:adec="http://schemas.microsoft.com/office/drawing/2017/decorative" val="1"/>
              </a:ext>
            </a:extLst>
          </p:cNvPr>
          <p:cNvSpPr/>
          <p:nvPr/>
        </p:nvSpPr>
        <p:spPr>
          <a:xfrm>
            <a:off x="450170" y="4310743"/>
            <a:ext cx="3541484" cy="1018276"/>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63B9127-3A41-F1BA-8971-9894EAC19EF3}"/>
              </a:ext>
              <a:ext uri="{C183D7F6-B498-43B3-948B-1728B52AA6E4}">
                <adec:decorative xmlns:adec="http://schemas.microsoft.com/office/drawing/2017/decorative" val="1"/>
              </a:ext>
            </a:extLst>
          </p:cNvPr>
          <p:cNvSpPr/>
          <p:nvPr/>
        </p:nvSpPr>
        <p:spPr>
          <a:xfrm>
            <a:off x="4325259" y="4194629"/>
            <a:ext cx="3541484" cy="19304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EFE2B28B-2812-BC70-3D78-98F9EFCF7F76}"/>
              </a:ext>
              <a:ext uri="{C183D7F6-B498-43B3-948B-1728B52AA6E4}">
                <adec:decorative xmlns:adec="http://schemas.microsoft.com/office/drawing/2017/decorative" val="1"/>
              </a:ext>
            </a:extLst>
          </p:cNvPr>
          <p:cNvSpPr/>
          <p:nvPr/>
        </p:nvSpPr>
        <p:spPr>
          <a:xfrm>
            <a:off x="8200574" y="3033486"/>
            <a:ext cx="3541484" cy="2017485"/>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A9AB86CC-8A14-1D69-DA38-F28CFC67F85F}"/>
              </a:ext>
              <a:ext uri="{C183D7F6-B498-43B3-948B-1728B52AA6E4}">
                <adec:decorative xmlns:adec="http://schemas.microsoft.com/office/drawing/2017/decorative" val="1"/>
              </a:ext>
            </a:extLst>
          </p:cNvPr>
          <p:cNvSpPr/>
          <p:nvPr/>
        </p:nvSpPr>
        <p:spPr>
          <a:xfrm>
            <a:off x="4325259" y="3091543"/>
            <a:ext cx="3541484" cy="957943"/>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3" name="Connector: Elbow 82">
            <a:extLst>
              <a:ext uri="{FF2B5EF4-FFF2-40B4-BE49-F238E27FC236}">
                <a16:creationId xmlns:a16="http://schemas.microsoft.com/office/drawing/2014/main" id="{B11437A2-476B-E5BA-C126-47BDEBAB9515}"/>
              </a:ext>
              <a:ext uri="{C183D7F6-B498-43B3-948B-1728B52AA6E4}">
                <adec:decorative xmlns:adec="http://schemas.microsoft.com/office/drawing/2017/decorative" val="1"/>
              </a:ext>
            </a:extLst>
          </p:cNvPr>
          <p:cNvCxnSpPr>
            <a:stCxn id="78" idx="3"/>
            <a:endCxn id="81" idx="1"/>
          </p:cNvCxnSpPr>
          <p:nvPr/>
        </p:nvCxnSpPr>
        <p:spPr>
          <a:xfrm flipV="1">
            <a:off x="3991654" y="3570515"/>
            <a:ext cx="333605" cy="124936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C75F5FD5-A3D2-5A7E-0DE0-FAE878F8EEA5}"/>
              </a:ext>
              <a:ext uri="{C183D7F6-B498-43B3-948B-1728B52AA6E4}">
                <adec:decorative xmlns:adec="http://schemas.microsoft.com/office/drawing/2017/decorative" val="1"/>
              </a:ext>
            </a:extLst>
          </p:cNvPr>
          <p:cNvCxnSpPr>
            <a:stCxn id="79" idx="3"/>
            <a:endCxn id="80" idx="1"/>
          </p:cNvCxnSpPr>
          <p:nvPr/>
        </p:nvCxnSpPr>
        <p:spPr>
          <a:xfrm flipV="1">
            <a:off x="7866743" y="4042229"/>
            <a:ext cx="333831" cy="111760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E1A593B-A818-ACF9-B104-EF391C2A628E}"/>
              </a:ext>
            </a:extLst>
          </p:cNvPr>
          <p:cNvSpPr txBox="1">
            <a:spLocks noGrp="1"/>
          </p:cNvSpPr>
          <p:nvPr>
            <p:ph type="title"/>
          </p:nvPr>
        </p:nvSpPr>
        <p:spPr/>
        <p:txBody>
          <a:bodyPr/>
          <a:lstStyle/>
          <a:p>
            <a:pPr lvl="0"/>
            <a:r>
              <a:rPr lang="en-CA" noProof="0"/>
              <a:t>Prompt Chaining</a:t>
            </a:r>
          </a:p>
        </p:txBody>
      </p:sp>
      <p:sp>
        <p:nvSpPr>
          <p:cNvPr id="73" name="Text Placeholder 72">
            <a:extLst>
              <a:ext uri="{FF2B5EF4-FFF2-40B4-BE49-F238E27FC236}">
                <a16:creationId xmlns:a16="http://schemas.microsoft.com/office/drawing/2014/main" id="{962C56DD-F041-5EF5-FAA2-030712B66838}"/>
              </a:ext>
            </a:extLst>
          </p:cNvPr>
          <p:cNvSpPr>
            <a:spLocks noGrp="1"/>
          </p:cNvSpPr>
          <p:nvPr>
            <p:ph type="body" sz="quarter" idx="16"/>
          </p:nvPr>
        </p:nvSpPr>
        <p:spPr>
          <a:xfrm>
            <a:off x="585217" y="1438275"/>
            <a:ext cx="3264408" cy="338554"/>
          </a:xfrm>
        </p:spPr>
        <p:txBody>
          <a:bodyPr/>
          <a:lstStyle/>
          <a:p>
            <a:r>
              <a:rPr lang="en-US"/>
              <a:t>Entity Extraction</a:t>
            </a:r>
          </a:p>
        </p:txBody>
      </p:sp>
      <p:sp>
        <p:nvSpPr>
          <p:cNvPr id="71" name="Text Placeholder 70">
            <a:extLst>
              <a:ext uri="{FF2B5EF4-FFF2-40B4-BE49-F238E27FC236}">
                <a16:creationId xmlns:a16="http://schemas.microsoft.com/office/drawing/2014/main" id="{EF880053-C480-D8FD-1ABC-EBA086E0868C}"/>
              </a:ext>
            </a:extLst>
          </p:cNvPr>
          <p:cNvSpPr>
            <a:spLocks noGrp="1"/>
          </p:cNvSpPr>
          <p:nvPr>
            <p:ph type="body" sz="quarter" idx="14"/>
          </p:nvPr>
        </p:nvSpPr>
        <p:spPr>
          <a:xfrm>
            <a:off x="585217" y="2390775"/>
            <a:ext cx="3264408" cy="2806922"/>
          </a:xfrm>
        </p:spPr>
        <p:txBody>
          <a:bodyPr/>
          <a:lstStyle/>
          <a:p>
            <a:pPr marL="0" indent="0">
              <a:buNone/>
            </a:pPr>
            <a:r>
              <a:rPr lang="en-US" sz="1600"/>
              <a:t>Please </a:t>
            </a:r>
            <a:r>
              <a:rPr lang="en-US" sz="1600" b="1"/>
              <a:t>extract entities </a:t>
            </a:r>
            <a:r>
              <a:rPr lang="en-US" sz="1600"/>
              <a:t>from the following news article: 'The new iPhone model is set to be released next month. It has been highly anticipated by Apple fans and is expected to feature a larger screen and improved camera</a:t>
            </a:r>
          </a:p>
          <a:p>
            <a:pPr marL="0" indent="0">
              <a:buNone/>
            </a:pPr>
            <a:endParaRPr lang="en-US" sz="1600"/>
          </a:p>
          <a:p>
            <a:pPr marL="0" indent="0">
              <a:buNone/>
            </a:pPr>
            <a:r>
              <a:rPr lang="en-US" sz="1600">
                <a:solidFill>
                  <a:schemeClr val="accent1"/>
                </a:solidFill>
              </a:rPr>
              <a:t>{'text': 'iPhone', 'type’: </a:t>
            </a:r>
            <a:br>
              <a:rPr lang="en-US" sz="1600">
                <a:solidFill>
                  <a:schemeClr val="accent1"/>
                </a:solidFill>
              </a:rPr>
            </a:br>
            <a:r>
              <a:rPr lang="en-US" sz="1600">
                <a:solidFill>
                  <a:schemeClr val="accent1"/>
                </a:solidFill>
              </a:rPr>
              <a:t>'PRODUCT'}, {'text': 'Apple’, </a:t>
            </a:r>
            <a:br>
              <a:rPr lang="en-US" sz="1600">
                <a:solidFill>
                  <a:schemeClr val="accent1"/>
                </a:solidFill>
              </a:rPr>
            </a:br>
            <a:r>
              <a:rPr lang="en-US" sz="1600">
                <a:solidFill>
                  <a:schemeClr val="accent1"/>
                </a:solidFill>
              </a:rPr>
              <a:t>'type': 'ORGANIZATION'}]</a:t>
            </a:r>
          </a:p>
        </p:txBody>
      </p:sp>
      <p:sp>
        <p:nvSpPr>
          <p:cNvPr id="74" name="Text Placeholder 73">
            <a:extLst>
              <a:ext uri="{FF2B5EF4-FFF2-40B4-BE49-F238E27FC236}">
                <a16:creationId xmlns:a16="http://schemas.microsoft.com/office/drawing/2014/main" id="{CC15D958-D0CB-F39A-098B-FDC903998567}"/>
              </a:ext>
            </a:extLst>
          </p:cNvPr>
          <p:cNvSpPr>
            <a:spLocks noGrp="1"/>
          </p:cNvSpPr>
          <p:nvPr>
            <p:ph type="body" sz="quarter" idx="17"/>
          </p:nvPr>
        </p:nvSpPr>
        <p:spPr>
          <a:xfrm>
            <a:off x="4463796" y="1438275"/>
            <a:ext cx="3264408" cy="338554"/>
          </a:xfrm>
        </p:spPr>
        <p:txBody>
          <a:bodyPr/>
          <a:lstStyle/>
          <a:p>
            <a:r>
              <a:rPr lang="en-US"/>
              <a:t>Summarization</a:t>
            </a:r>
          </a:p>
        </p:txBody>
      </p:sp>
      <p:sp>
        <p:nvSpPr>
          <p:cNvPr id="72" name="Text Placeholder 71">
            <a:extLst>
              <a:ext uri="{FF2B5EF4-FFF2-40B4-BE49-F238E27FC236}">
                <a16:creationId xmlns:a16="http://schemas.microsoft.com/office/drawing/2014/main" id="{092B4763-709F-1BE7-B095-AB58880E5091}"/>
              </a:ext>
            </a:extLst>
          </p:cNvPr>
          <p:cNvSpPr>
            <a:spLocks noGrp="1"/>
          </p:cNvSpPr>
          <p:nvPr>
            <p:ph type="body" sz="quarter" idx="15"/>
          </p:nvPr>
        </p:nvSpPr>
        <p:spPr>
          <a:xfrm>
            <a:off x="4463796" y="2384135"/>
            <a:ext cx="3264408" cy="3644075"/>
          </a:xfrm>
        </p:spPr>
        <p:txBody>
          <a:bodyPr/>
          <a:lstStyle/>
          <a:p>
            <a:pPr marL="0" indent="0">
              <a:buNone/>
            </a:pPr>
            <a:r>
              <a:rPr lang="en-US" sz="1600"/>
              <a:t>Please </a:t>
            </a:r>
            <a:r>
              <a:rPr lang="en-US" sz="1600" b="1"/>
              <a:t>summarize</a:t>
            </a:r>
            <a:r>
              <a:rPr lang="en-US" sz="1600"/>
              <a:t> the information about the product </a:t>
            </a:r>
          </a:p>
          <a:p>
            <a:pPr marL="0" indent="0">
              <a:buNone/>
            </a:pPr>
            <a:endParaRPr lang="en-US" sz="1600"/>
          </a:p>
          <a:p>
            <a:pPr marL="0" indent="0">
              <a:buNone/>
            </a:pPr>
            <a:r>
              <a:rPr lang="en-US" sz="1600"/>
              <a:t>[{'text': 'iPhone', 'type': 'PRODUCT'}, {'text': 'Apple', 'type': 'ORGANIZATION’}]</a:t>
            </a:r>
          </a:p>
          <a:p>
            <a:pPr marL="0" indent="0">
              <a:buNone/>
            </a:pPr>
            <a:endParaRPr lang="en-US" sz="1600"/>
          </a:p>
          <a:p>
            <a:pPr marL="0" indent="0">
              <a:buNone/>
            </a:pPr>
            <a:r>
              <a:rPr lang="en-US" sz="1600">
                <a:solidFill>
                  <a:schemeClr val="accent1"/>
                </a:solidFill>
              </a:rPr>
              <a:t>The iPhone is a line of smartphones designed and marketed by Apple Inc. These devices combine a computer, camera, and internet connectivity in a single device, and are known for their sleek design and user-friendly interface. </a:t>
            </a:r>
          </a:p>
        </p:txBody>
      </p:sp>
      <p:sp>
        <p:nvSpPr>
          <p:cNvPr id="75" name="Text Placeholder 74">
            <a:extLst>
              <a:ext uri="{FF2B5EF4-FFF2-40B4-BE49-F238E27FC236}">
                <a16:creationId xmlns:a16="http://schemas.microsoft.com/office/drawing/2014/main" id="{15E50175-7148-038C-7F88-D4ED29CF4FC0}"/>
              </a:ext>
            </a:extLst>
          </p:cNvPr>
          <p:cNvSpPr>
            <a:spLocks noGrp="1"/>
          </p:cNvSpPr>
          <p:nvPr>
            <p:ph type="body" sz="quarter" idx="18"/>
          </p:nvPr>
        </p:nvSpPr>
        <p:spPr/>
        <p:txBody>
          <a:bodyPr/>
          <a:lstStyle/>
          <a:p>
            <a:r>
              <a:rPr lang="en-US"/>
              <a:t>Sentiment Analysis</a:t>
            </a:r>
          </a:p>
          <a:p>
            <a:endParaRPr lang="en-US"/>
          </a:p>
        </p:txBody>
      </p:sp>
      <p:sp>
        <p:nvSpPr>
          <p:cNvPr id="76" name="Text Placeholder 75">
            <a:extLst>
              <a:ext uri="{FF2B5EF4-FFF2-40B4-BE49-F238E27FC236}">
                <a16:creationId xmlns:a16="http://schemas.microsoft.com/office/drawing/2014/main" id="{754DF874-DB04-695F-836F-F7389597784C}"/>
              </a:ext>
            </a:extLst>
          </p:cNvPr>
          <p:cNvSpPr>
            <a:spLocks noGrp="1"/>
          </p:cNvSpPr>
          <p:nvPr>
            <p:ph type="body" sz="quarter" idx="19"/>
          </p:nvPr>
        </p:nvSpPr>
        <p:spPr>
          <a:xfrm>
            <a:off x="8342375" y="2390775"/>
            <a:ext cx="3264408" cy="3151632"/>
          </a:xfrm>
        </p:spPr>
        <p:txBody>
          <a:bodyPr/>
          <a:lstStyle/>
          <a:p>
            <a:pPr marL="0" indent="0">
              <a:buNone/>
            </a:pPr>
            <a:r>
              <a:rPr lang="en-US" sz="1600"/>
              <a:t>Please provide a </a:t>
            </a:r>
            <a:r>
              <a:rPr lang="en-US" sz="1600" b="1"/>
              <a:t>sentiment</a:t>
            </a:r>
            <a:r>
              <a:rPr lang="en-US" sz="1600"/>
              <a:t> for the following text: </a:t>
            </a:r>
          </a:p>
          <a:p>
            <a:pPr marL="0" indent="0">
              <a:buNone/>
            </a:pPr>
            <a:endParaRPr lang="en-US" sz="1600"/>
          </a:p>
          <a:p>
            <a:pPr marL="0" indent="0">
              <a:buNone/>
            </a:pPr>
            <a:r>
              <a:rPr lang="en-US" sz="1600"/>
              <a:t>The iPhone is a line of smartphones designed and marketed by Apple Inc. These devices combine a computer, camera, and internet connectivity in a single device, </a:t>
            </a:r>
            <a:br>
              <a:rPr lang="en-US" sz="1600"/>
            </a:br>
            <a:r>
              <a:rPr lang="en-US" sz="1600"/>
              <a:t>and are known for their sleek </a:t>
            </a:r>
            <a:br>
              <a:rPr lang="en-US" sz="1600"/>
            </a:br>
            <a:r>
              <a:rPr lang="en-US" sz="1600"/>
              <a:t>design and user-friendly interface. </a:t>
            </a:r>
          </a:p>
          <a:p>
            <a:pPr marL="0" indent="0">
              <a:buNone/>
            </a:pPr>
            <a:endParaRPr lang="en-US" sz="1600"/>
          </a:p>
          <a:p>
            <a:pPr marL="0" indent="0">
              <a:buNone/>
            </a:pPr>
            <a:r>
              <a:rPr lang="en-US" sz="1600" b="1">
                <a:solidFill>
                  <a:schemeClr val="accent1"/>
                </a:solidFill>
              </a:rPr>
              <a:t>Positive</a:t>
            </a:r>
          </a:p>
        </p:txBody>
      </p:sp>
    </p:spTree>
    <p:extLst>
      <p:ext uri="{BB962C8B-B14F-4D97-AF65-F5344CB8AC3E}">
        <p14:creationId xmlns:p14="http://schemas.microsoft.com/office/powerpoint/2010/main" val="8459737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23FFD8FD-7D74-2ED1-6A53-63147E9D3D0A}"/>
              </a:ext>
              <a:ext uri="{C183D7F6-B498-43B3-948B-1728B52AA6E4}">
                <adec:decorative xmlns:adec="http://schemas.microsoft.com/office/drawing/2017/decorative" val="1"/>
              </a:ext>
            </a:extLst>
          </p:cNvPr>
          <p:cNvCxnSpPr>
            <a:cxnSpLocks/>
          </p:cNvCxnSpPr>
          <p:nvPr/>
        </p:nvCxnSpPr>
        <p:spPr>
          <a:xfrm>
            <a:off x="1726883" y="2600955"/>
            <a:ext cx="5301469" cy="1681"/>
          </a:xfrm>
          <a:prstGeom prst="straightConnector1">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6368BB-00C2-3068-5E7D-7169B64A7A19}"/>
              </a:ext>
            </a:extLst>
          </p:cNvPr>
          <p:cNvSpPr txBox="1">
            <a:spLocks noGrp="1"/>
          </p:cNvSpPr>
          <p:nvPr>
            <p:ph type="title" idx="4294967295"/>
          </p:nvPr>
        </p:nvSpPr>
        <p:spPr>
          <a:xfrm>
            <a:off x="341631" y="182978"/>
            <a:ext cx="6158010"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Prompt Chunking (token limit)</a:t>
            </a:r>
          </a:p>
        </p:txBody>
      </p:sp>
      <p:pic>
        <p:nvPicPr>
          <p:cNvPr id="9" name="Picture 2">
            <a:extLst>
              <a:ext uri="{FF2B5EF4-FFF2-40B4-BE49-F238E27FC236}">
                <a16:creationId xmlns:a16="http://schemas.microsoft.com/office/drawing/2014/main" id="{845EE03F-CA5D-10DA-2F21-847F003F9AB4}"/>
              </a:ext>
              <a:ext uri="{C183D7F6-B498-43B3-948B-1728B52AA6E4}">
                <adec:decorative xmlns:adec="http://schemas.microsoft.com/office/drawing/2017/decorative" val="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5104" y="2254234"/>
            <a:ext cx="602974" cy="6029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F3CAB289-CB32-4AC2-7424-9EE71FA61917}"/>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28791" y="1749328"/>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79875D48-7AEE-EE79-A96D-3358BF0106C0}"/>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17213" y="2415610"/>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52BD30A-BF3D-E1C7-3779-1A35EF1F8698}"/>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17213" y="3066216"/>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416B81-B026-3269-C047-6E8B5D18AE89}"/>
              </a:ext>
            </a:extLst>
          </p:cNvPr>
          <p:cNvSpPr txBox="1"/>
          <p:nvPr/>
        </p:nvSpPr>
        <p:spPr>
          <a:xfrm>
            <a:off x="39148" y="2904256"/>
            <a:ext cx="827651"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Large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Beyond Token Limit</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eft Bracket 13">
            <a:extLst>
              <a:ext uri="{FF2B5EF4-FFF2-40B4-BE49-F238E27FC236}">
                <a16:creationId xmlns:a16="http://schemas.microsoft.com/office/drawing/2014/main" id="{9EB5770B-853D-5BC9-1FDC-8F2E31715E98}"/>
              </a:ext>
              <a:ext uri="{C183D7F6-B498-43B3-948B-1728B52AA6E4}">
                <adec:decorative xmlns:adec="http://schemas.microsoft.com/office/drawing/2017/decorative" val="1"/>
              </a:ext>
            </a:extLst>
          </p:cNvPr>
          <p:cNvSpPr/>
          <p:nvPr/>
        </p:nvSpPr>
        <p:spPr>
          <a:xfrm>
            <a:off x="924777" y="1993333"/>
            <a:ext cx="234458" cy="1212507"/>
          </a:xfrm>
          <a:prstGeom prst="leftBracket">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A32F611-FBDE-791C-39E0-F43BFB5859A5}"/>
              </a:ext>
              <a:ext uri="{C183D7F6-B498-43B3-948B-1728B52AA6E4}">
                <adec:decorative xmlns:adec="http://schemas.microsoft.com/office/drawing/2017/decorative" val="1"/>
              </a:ext>
            </a:extLst>
          </p:cNvPr>
          <p:cNvCxnSpPr>
            <a:cxnSpLocks/>
          </p:cNvCxnSpPr>
          <p:nvPr/>
        </p:nvCxnSpPr>
        <p:spPr>
          <a:xfrm>
            <a:off x="805469" y="2602636"/>
            <a:ext cx="31329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02B9EE-AE56-3C79-DCB1-EDC2279C3690}"/>
              </a:ext>
            </a:extLst>
          </p:cNvPr>
          <p:cNvSpPr txBox="1"/>
          <p:nvPr/>
        </p:nvSpPr>
        <p:spPr>
          <a:xfrm>
            <a:off x="1055174" y="3511890"/>
            <a:ext cx="71893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Chunks</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CD3DEDD5-6F1F-0AC1-3E75-20F0AF26FE35}"/>
              </a:ext>
              <a:ext uri="{C183D7F6-B498-43B3-948B-1728B52AA6E4}">
                <adec:decorative xmlns:adec="http://schemas.microsoft.com/office/drawing/2017/decorative" val="1"/>
              </a:ext>
            </a:extLst>
          </p:cNvPr>
          <p:cNvCxnSpPr/>
          <p:nvPr/>
        </p:nvCxnSpPr>
        <p:spPr>
          <a:xfrm>
            <a:off x="1726883" y="1920379"/>
            <a:ext cx="510209" cy="0"/>
          </a:xfrm>
          <a:prstGeom prst="straightConnector1">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332EDC0-2693-BD92-A4F6-8CCD6E117CDE}"/>
              </a:ext>
              <a:ext uri="{C183D7F6-B498-43B3-948B-1728B52AA6E4}">
                <adec:decorative xmlns:adec="http://schemas.microsoft.com/office/drawing/2017/decorative" val="1"/>
              </a:ext>
            </a:extLst>
          </p:cNvPr>
          <p:cNvSpPr/>
          <p:nvPr/>
        </p:nvSpPr>
        <p:spPr>
          <a:xfrm>
            <a:off x="6723552" y="1016104"/>
            <a:ext cx="5087490" cy="5650361"/>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05FD0CA5-9020-FD6B-C4C0-D4C117BAFFCF}"/>
              </a:ext>
              <a:ext uri="{C183D7F6-B498-43B3-948B-1728B52AA6E4}">
                <adec:decorative xmlns:adec="http://schemas.microsoft.com/office/drawing/2017/decorative" val="1"/>
              </a:ext>
            </a:extLst>
          </p:cNvPr>
          <p:cNvGrpSpPr/>
          <p:nvPr/>
        </p:nvGrpSpPr>
        <p:grpSpPr>
          <a:xfrm>
            <a:off x="6723552" y="1016104"/>
            <a:ext cx="4281637" cy="45719"/>
            <a:chOff x="0" y="1286467"/>
            <a:chExt cx="6501700" cy="0"/>
          </a:xfrm>
        </p:grpSpPr>
        <p:cxnSp>
          <p:nvCxnSpPr>
            <p:cNvPr id="35" name="Straight Connector 34">
              <a:extLst>
                <a:ext uri="{FF2B5EF4-FFF2-40B4-BE49-F238E27FC236}">
                  <a16:creationId xmlns:a16="http://schemas.microsoft.com/office/drawing/2014/main" id="{65F9DECF-6C48-F402-E99F-0B63DAFD10FF}"/>
                </a:ext>
              </a:extLst>
            </p:cNvPr>
            <p:cNvCxnSpPr/>
            <p:nvPr/>
          </p:nvCxnSpPr>
          <p:spPr>
            <a:xfrm>
              <a:off x="0" y="1286467"/>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5A79A9-7B55-9094-EA08-65019BE37E87}"/>
                </a:ext>
              </a:extLst>
            </p:cNvPr>
            <p:cNvCxnSpPr/>
            <p:nvPr/>
          </p:nvCxnSpPr>
          <p:spPr>
            <a:xfrm>
              <a:off x="163962" y="1286467"/>
              <a:ext cx="40780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3E2FB9A0-B07E-A237-029B-2D206DDC1C40}"/>
              </a:ext>
              <a:ext uri="{C183D7F6-B498-43B3-948B-1728B52AA6E4}">
                <adec:decorative xmlns:adec="http://schemas.microsoft.com/office/drawing/2017/decorative" val="1"/>
              </a:ext>
            </a:extLst>
          </p:cNvPr>
          <p:cNvCxnSpPr>
            <a:cxnSpLocks/>
          </p:cNvCxnSpPr>
          <p:nvPr/>
        </p:nvCxnSpPr>
        <p:spPr>
          <a:xfrm>
            <a:off x="10470944" y="1018450"/>
            <a:ext cx="13400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E091754-67E5-D575-92C6-8828D2F07C25}"/>
              </a:ext>
            </a:extLst>
          </p:cNvPr>
          <p:cNvSpPr txBox="1"/>
          <p:nvPr/>
        </p:nvSpPr>
        <p:spPr>
          <a:xfrm>
            <a:off x="7028352" y="1236789"/>
            <a:ext cx="4729530" cy="28931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Please summarize and extract topic: </a:t>
            </a: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Global warming refers to the gradual increase in the overall temperature of the Earth's atmosphere, primarily caused by the burning of fossil fuels such as coal, oil, and natural gas. This burning releases carbon dioxide and other greenhouse gases into the atmosphere, which trap heat and cause the Earth's temperature to rise.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p>
        </p:txBody>
      </p:sp>
      <p:sp>
        <p:nvSpPr>
          <p:cNvPr id="39" name="TextBox 38">
            <a:extLst>
              <a:ext uri="{FF2B5EF4-FFF2-40B4-BE49-F238E27FC236}">
                <a16:creationId xmlns:a16="http://schemas.microsoft.com/office/drawing/2014/main" id="{E797B6E0-F18E-0B47-3E8C-05139F9C1172}"/>
              </a:ext>
            </a:extLst>
          </p:cNvPr>
          <p:cNvSpPr txBox="1"/>
          <p:nvPr/>
        </p:nvSpPr>
        <p:spPr>
          <a:xfrm>
            <a:off x="7050584" y="4352276"/>
            <a:ext cx="4760458"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The text is discussing global warming, which is the gradual increase in the overall temperature of the Earth's atmosphere caused by the burning of fossil fuels. This burning releases greenhouse gases, such as carbon dioxide, into the atmosphere which trap heat and cause the temperature to rise. The text also highlights the urgency of the issue of climate change and the need for governments to take action to reduce carbon emissions and invest in renewable energy sources. Failure to address this issue will have negative consequences for future generations.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Topic: Climate change and Global warming.</a:t>
            </a:r>
          </a:p>
        </p:txBody>
      </p:sp>
      <p:sp>
        <p:nvSpPr>
          <p:cNvPr id="41" name="Rectangle 40">
            <a:extLst>
              <a:ext uri="{FF2B5EF4-FFF2-40B4-BE49-F238E27FC236}">
                <a16:creationId xmlns:a16="http://schemas.microsoft.com/office/drawing/2014/main" id="{7226E096-3EE7-ABF0-853E-4A46F3D6F73A}"/>
              </a:ext>
              <a:ext uri="{C183D7F6-B498-43B3-948B-1728B52AA6E4}">
                <adec:decorative xmlns:adec="http://schemas.microsoft.com/office/drawing/2017/decorative" val="1"/>
              </a:ext>
            </a:extLst>
          </p:cNvPr>
          <p:cNvSpPr/>
          <p:nvPr/>
        </p:nvSpPr>
        <p:spPr>
          <a:xfrm>
            <a:off x="6899109" y="2913987"/>
            <a:ext cx="4858773" cy="1277692"/>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2E5C1A9B-071C-7167-06A4-953DC09D1368}"/>
              </a:ext>
              <a:ext uri="{C183D7F6-B498-43B3-948B-1728B52AA6E4}">
                <adec:decorative xmlns:adec="http://schemas.microsoft.com/office/drawing/2017/decorative" val="1"/>
              </a:ext>
            </a:extLst>
          </p:cNvPr>
          <p:cNvSpPr/>
          <p:nvPr/>
        </p:nvSpPr>
        <p:spPr>
          <a:xfrm>
            <a:off x="6106886" y="3263437"/>
            <a:ext cx="731520" cy="2341400"/>
          </a:xfrm>
          <a:custGeom>
            <a:avLst/>
            <a:gdLst>
              <a:gd name="connsiteX0" fmla="*/ 0 w 731520"/>
              <a:gd name="connsiteY0" fmla="*/ 2177243 h 2341400"/>
              <a:gd name="connsiteX1" fmla="*/ 352697 w 731520"/>
              <a:gd name="connsiteY1" fmla="*/ 2157649 h 2341400"/>
              <a:gd name="connsiteX2" fmla="*/ 404948 w 731520"/>
              <a:gd name="connsiteY2" fmla="*/ 315786 h 2341400"/>
              <a:gd name="connsiteX3" fmla="*/ 731520 w 731520"/>
              <a:gd name="connsiteY3" fmla="*/ 15340 h 2341400"/>
            </a:gdLst>
            <a:ahLst/>
            <a:cxnLst>
              <a:cxn ang="0">
                <a:pos x="connsiteX0" y="connsiteY0"/>
              </a:cxn>
              <a:cxn ang="0">
                <a:pos x="connsiteX1" y="connsiteY1"/>
              </a:cxn>
              <a:cxn ang="0">
                <a:pos x="connsiteX2" y="connsiteY2"/>
              </a:cxn>
              <a:cxn ang="0">
                <a:pos x="connsiteX3" y="connsiteY3"/>
              </a:cxn>
            </a:cxnLst>
            <a:rect l="l" t="t" r="r" b="b"/>
            <a:pathLst>
              <a:path w="731520" h="2341400">
                <a:moveTo>
                  <a:pt x="0" y="2177243"/>
                </a:moveTo>
                <a:cubicBezTo>
                  <a:pt x="142603" y="2322567"/>
                  <a:pt x="285206" y="2467892"/>
                  <a:pt x="352697" y="2157649"/>
                </a:cubicBezTo>
                <a:cubicBezTo>
                  <a:pt x="420188" y="1847406"/>
                  <a:pt x="341811" y="672837"/>
                  <a:pt x="404948" y="315786"/>
                </a:cubicBezTo>
                <a:cubicBezTo>
                  <a:pt x="468085" y="-41265"/>
                  <a:pt x="599802" y="-12963"/>
                  <a:pt x="731520" y="15340"/>
                </a:cubicBezTo>
              </a:path>
            </a:pathLst>
          </a:custGeom>
          <a:noFill/>
          <a:ln>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B766CBDC-ED4D-EA79-1111-3A27E3C659F9}"/>
              </a:ext>
              <a:ext uri="{C183D7F6-B498-43B3-948B-1728B52AA6E4}">
                <adec:decorative xmlns:adec="http://schemas.microsoft.com/office/drawing/2017/decorative" val="1"/>
              </a:ext>
            </a:extLst>
          </p:cNvPr>
          <p:cNvCxnSpPr/>
          <p:nvPr/>
        </p:nvCxnSpPr>
        <p:spPr>
          <a:xfrm>
            <a:off x="11757882" y="5153297"/>
            <a:ext cx="32703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3651F76-36A2-CDB4-A4B4-6BEB439025FE}"/>
              </a:ext>
              <a:ext uri="{C183D7F6-B498-43B3-948B-1728B52AA6E4}">
                <adec:decorative xmlns:adec="http://schemas.microsoft.com/office/drawing/2017/decorative" val="1"/>
              </a:ext>
            </a:extLst>
          </p:cNvPr>
          <p:cNvCxnSpPr/>
          <p:nvPr/>
        </p:nvCxnSpPr>
        <p:spPr>
          <a:xfrm>
            <a:off x="10143309" y="6335486"/>
            <a:ext cx="1941605"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8E73A9B-A678-8997-8A75-E45A12FEB528}"/>
              </a:ext>
            </a:extLst>
          </p:cNvPr>
          <p:cNvSpPr txBox="1"/>
          <p:nvPr/>
        </p:nvSpPr>
        <p:spPr>
          <a:xfrm>
            <a:off x="11039778" y="6328154"/>
            <a:ext cx="123835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Continue to next prompt</a:t>
            </a: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0033942-612D-7AA2-D9AA-9273DB7BAF62}"/>
              </a:ext>
              <a:ext uri="{C183D7F6-B498-43B3-948B-1728B52AA6E4}">
                <adec:decorative xmlns:adec="http://schemas.microsoft.com/office/drawing/2017/decorative" val="1"/>
              </a:ext>
            </a:extLst>
          </p:cNvPr>
          <p:cNvSpPr/>
          <p:nvPr/>
        </p:nvSpPr>
        <p:spPr>
          <a:xfrm>
            <a:off x="6899109" y="4332682"/>
            <a:ext cx="4911933" cy="1792679"/>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8EB3C7A-D34F-FDD6-0447-0A4053F3DB54}"/>
              </a:ext>
              <a:ext uri="{C183D7F6-B498-43B3-948B-1728B52AA6E4}">
                <adec:decorative xmlns:adec="http://schemas.microsoft.com/office/drawing/2017/decorative" val="1"/>
              </a:ext>
            </a:extLst>
          </p:cNvPr>
          <p:cNvSpPr/>
          <p:nvPr/>
        </p:nvSpPr>
        <p:spPr>
          <a:xfrm>
            <a:off x="7050584" y="6196215"/>
            <a:ext cx="2929439" cy="249990"/>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10425B0-A78E-6E6F-52A5-F8AAC1E046A4}"/>
              </a:ext>
              <a:ext uri="{C183D7F6-B498-43B3-948B-1728B52AA6E4}">
                <adec:decorative xmlns:adec="http://schemas.microsoft.com/office/drawing/2017/decorative" val="1"/>
              </a:ext>
            </a:extLst>
          </p:cNvPr>
          <p:cNvSpPr/>
          <p:nvPr/>
        </p:nvSpPr>
        <p:spPr>
          <a:xfrm>
            <a:off x="2064572" y="1353872"/>
            <a:ext cx="4281637" cy="4697267"/>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C07F07F6-398F-DA68-C459-555A7C3A22E1}"/>
              </a:ext>
              <a:ext uri="{C183D7F6-B498-43B3-948B-1728B52AA6E4}">
                <adec:decorative xmlns:adec="http://schemas.microsoft.com/office/drawing/2017/decorative" val="1"/>
              </a:ext>
            </a:extLst>
          </p:cNvPr>
          <p:cNvGrpSpPr/>
          <p:nvPr/>
        </p:nvGrpSpPr>
        <p:grpSpPr>
          <a:xfrm>
            <a:off x="2064572" y="1353872"/>
            <a:ext cx="4281637" cy="45719"/>
            <a:chOff x="0" y="1286467"/>
            <a:chExt cx="6501700" cy="0"/>
          </a:xfrm>
        </p:grpSpPr>
        <p:cxnSp>
          <p:nvCxnSpPr>
            <p:cNvPr id="20" name="Straight Connector 19">
              <a:extLst>
                <a:ext uri="{FF2B5EF4-FFF2-40B4-BE49-F238E27FC236}">
                  <a16:creationId xmlns:a16="http://schemas.microsoft.com/office/drawing/2014/main" id="{5801835C-AD10-E651-1CC3-E922DB4C0C57}"/>
                </a:ext>
              </a:extLst>
            </p:cNvPr>
            <p:cNvCxnSpPr/>
            <p:nvPr/>
          </p:nvCxnSpPr>
          <p:spPr>
            <a:xfrm>
              <a:off x="0" y="1286467"/>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251E6E-E84C-1A79-FF10-77F15770C8B9}"/>
                </a:ext>
              </a:extLst>
            </p:cNvPr>
            <p:cNvCxnSpPr/>
            <p:nvPr/>
          </p:nvCxnSpPr>
          <p:spPr>
            <a:xfrm>
              <a:off x="163962" y="1286467"/>
              <a:ext cx="40780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1F22FCA7-EF13-E644-F97C-FF7E23E0D33A}"/>
              </a:ext>
              <a:ext uri="{C183D7F6-B498-43B3-948B-1728B52AA6E4}">
                <adec:decorative xmlns:adec="http://schemas.microsoft.com/office/drawing/2017/decorative" val="1"/>
              </a:ext>
            </a:extLst>
          </p:cNvPr>
          <p:cNvCxnSpPr>
            <a:cxnSpLocks/>
          </p:cNvCxnSpPr>
          <p:nvPr/>
        </p:nvCxnSpPr>
        <p:spPr>
          <a:xfrm>
            <a:off x="5006111" y="1356218"/>
            <a:ext cx="13400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C78F1B-1BC7-FE6B-924C-3BCA22111CBB}"/>
              </a:ext>
            </a:extLst>
          </p:cNvPr>
          <p:cNvSpPr txBox="1"/>
          <p:nvPr/>
        </p:nvSpPr>
        <p:spPr>
          <a:xfrm>
            <a:off x="2369372" y="1574557"/>
            <a:ext cx="3976837"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Please summarize the following text: </a:t>
            </a: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The increasing levels of carbon dioxide in the atmosphere are causing the Earth's temperature to rise, which is leading to more frequent and severe natural disasters. Governments around the world need to take immediate action to reduce carbon emissions and invest in renewable energy sources. Failure to do so will have dire consequences for future generations'"</a:t>
            </a:r>
            <a:endPar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endParaRPr>
          </a:p>
        </p:txBody>
      </p:sp>
      <p:sp>
        <p:nvSpPr>
          <p:cNvPr id="24" name="TextBox 23">
            <a:extLst>
              <a:ext uri="{FF2B5EF4-FFF2-40B4-BE49-F238E27FC236}">
                <a16:creationId xmlns:a16="http://schemas.microsoft.com/office/drawing/2014/main" id="{192B1CCC-A5B8-D39E-5B76-74E50EDBA031}"/>
              </a:ext>
            </a:extLst>
          </p:cNvPr>
          <p:cNvSpPr txBox="1"/>
          <p:nvPr/>
        </p:nvSpPr>
        <p:spPr>
          <a:xfrm>
            <a:off x="2391604" y="4690044"/>
            <a:ext cx="3707361"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endParaRPr kumimoji="0" lang="en-US" sz="1400" b="0"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endParaRPr>
          </a:p>
        </p:txBody>
      </p:sp>
      <p:sp>
        <p:nvSpPr>
          <p:cNvPr id="31" name="Rectangle 30">
            <a:extLst>
              <a:ext uri="{FF2B5EF4-FFF2-40B4-BE49-F238E27FC236}">
                <a16:creationId xmlns:a16="http://schemas.microsoft.com/office/drawing/2014/main" id="{40C1253F-5DCD-E6A3-61DE-A559C2B646F8}"/>
              </a:ext>
              <a:ext uri="{C183D7F6-B498-43B3-948B-1728B52AA6E4}">
                <adec:decorative xmlns:adec="http://schemas.microsoft.com/office/drawing/2017/decorative" val="1"/>
              </a:ext>
            </a:extLst>
          </p:cNvPr>
          <p:cNvSpPr/>
          <p:nvPr/>
        </p:nvSpPr>
        <p:spPr>
          <a:xfrm>
            <a:off x="2369372" y="1555200"/>
            <a:ext cx="3976837" cy="3134844"/>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59BCD33-2601-44D8-72DD-8DC2E083F9E5}"/>
              </a:ext>
            </a:extLst>
          </p:cNvPr>
          <p:cNvSpPr txBox="1"/>
          <p:nvPr/>
        </p:nvSpPr>
        <p:spPr>
          <a:xfrm>
            <a:off x="5829579" y="123430"/>
            <a:ext cx="6020790" cy="1194943"/>
          </a:xfrm>
          <a:prstGeom prst="rect">
            <a:avLst/>
          </a:prstGeom>
          <a:noFill/>
        </p:spPr>
        <p:txBody>
          <a:bodyPr wrap="square" rtlCol="0">
            <a:spAutoFit/>
          </a:bodyPr>
          <a:lstStyle/>
          <a:p>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Then all summaries are passed to GPT again to summarize, i.e. second round of summarization. The sum of the summaries has to fit within the token limit.</a:t>
            </a:r>
          </a:p>
          <a:p>
            <a:endParaRPr lang="en-US"/>
          </a:p>
        </p:txBody>
      </p:sp>
    </p:spTree>
    <p:extLst>
      <p:ext uri="{BB962C8B-B14F-4D97-AF65-F5344CB8AC3E}">
        <p14:creationId xmlns:p14="http://schemas.microsoft.com/office/powerpoint/2010/main" val="3693486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Multiplication Sign 41">
            <a:extLst>
              <a:ext uri="{FF2B5EF4-FFF2-40B4-BE49-F238E27FC236}">
                <a16:creationId xmlns:a16="http://schemas.microsoft.com/office/drawing/2014/main" id="{979A839F-5AE6-C3DA-E8D4-A298920B4849}"/>
              </a:ext>
              <a:ext uri="{C183D7F6-B498-43B3-948B-1728B52AA6E4}">
                <adec:decorative xmlns:adec="http://schemas.microsoft.com/office/drawing/2017/decorative" val="1"/>
              </a:ext>
            </a:extLst>
          </p:cNvPr>
          <p:cNvSpPr/>
          <p:nvPr/>
        </p:nvSpPr>
        <p:spPr>
          <a:xfrm>
            <a:off x="489915" y="5634308"/>
            <a:ext cx="755117" cy="70792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6" name="Picture 2">
            <a:extLst>
              <a:ext uri="{FF2B5EF4-FFF2-40B4-BE49-F238E27FC236}">
                <a16:creationId xmlns:a16="http://schemas.microsoft.com/office/drawing/2014/main" id="{18FFC29E-5C78-0A3E-9141-85DF882FC7F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25" y="5685681"/>
            <a:ext cx="605176" cy="605176"/>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D0D8DFCB-58B2-4DB4-D6DB-0D338B7F5734}"/>
              </a:ext>
              <a:ext uri="{C183D7F6-B498-43B3-948B-1728B52AA6E4}">
                <adec:decorative xmlns:adec="http://schemas.microsoft.com/office/drawing/2017/decorative" val="1"/>
              </a:ext>
            </a:extLst>
          </p:cNvPr>
          <p:cNvSpPr/>
          <p:nvPr/>
        </p:nvSpPr>
        <p:spPr>
          <a:xfrm>
            <a:off x="6217410" y="3002280"/>
            <a:ext cx="5555490" cy="8001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EEF3461D-B38A-A196-DAEE-8CB0398DA983}"/>
              </a:ext>
            </a:extLst>
          </p:cNvPr>
          <p:cNvSpPr txBox="1">
            <a:spLocks noGrp="1"/>
          </p:cNvSpPr>
          <p:nvPr>
            <p:ph type="title"/>
          </p:nvPr>
        </p:nvSpPr>
        <p:spPr/>
        <p:txBody>
          <a:bodyPr/>
          <a:lstStyle/>
          <a:p>
            <a:pPr lvl="0"/>
            <a:r>
              <a:rPr lang="en-CA" noProof="0"/>
              <a:t>Few-Shot Reasoning (Human version)</a:t>
            </a:r>
          </a:p>
        </p:txBody>
      </p:sp>
      <p:sp>
        <p:nvSpPr>
          <p:cNvPr id="64" name="Text Placeholder 63">
            <a:extLst>
              <a:ext uri="{FF2B5EF4-FFF2-40B4-BE49-F238E27FC236}">
                <a16:creationId xmlns:a16="http://schemas.microsoft.com/office/drawing/2014/main" id="{9FDDD454-7424-C852-EDA9-8AE21A4EA24B}"/>
              </a:ext>
            </a:extLst>
          </p:cNvPr>
          <p:cNvSpPr>
            <a:spLocks noGrp="1"/>
          </p:cNvSpPr>
          <p:nvPr>
            <p:ph type="body" sz="quarter" idx="16"/>
          </p:nvPr>
        </p:nvSpPr>
        <p:spPr>
          <a:xfrm>
            <a:off x="584200" y="1436688"/>
            <a:ext cx="5219700" cy="430887"/>
          </a:xfrm>
        </p:spPr>
        <p:txBody>
          <a:bodyPr/>
          <a:lstStyle/>
          <a:p>
            <a:r>
              <a:rPr lang="en-US"/>
              <a:t>1st prompt</a:t>
            </a:r>
          </a:p>
        </p:txBody>
      </p:sp>
      <p:sp>
        <p:nvSpPr>
          <p:cNvPr id="62" name="Text Placeholder 61">
            <a:extLst>
              <a:ext uri="{FF2B5EF4-FFF2-40B4-BE49-F238E27FC236}">
                <a16:creationId xmlns:a16="http://schemas.microsoft.com/office/drawing/2014/main" id="{14CBB158-9DEB-56CD-9AF7-08D184D18F3D}"/>
              </a:ext>
            </a:extLst>
          </p:cNvPr>
          <p:cNvSpPr>
            <a:spLocks noGrp="1"/>
          </p:cNvSpPr>
          <p:nvPr>
            <p:ph type="body" sz="quarter" idx="14"/>
          </p:nvPr>
        </p:nvSpPr>
        <p:spPr>
          <a:xfrm>
            <a:off x="584200" y="2084388"/>
            <a:ext cx="5219700" cy="2757678"/>
          </a:xfrm>
        </p:spPr>
        <p:txBody>
          <a:bodyPr/>
          <a:lstStyle/>
          <a:p>
            <a:pPr marL="0" indent="0">
              <a:buNone/>
            </a:pPr>
            <a:r>
              <a:rPr lang="en-US" sz="1600"/>
              <a:t>Roger has 5 tennis balls. He buys 2 more cans of tennis balls. Each can has 3 tennis balls. How many tennis balls does he have now?</a:t>
            </a:r>
          </a:p>
          <a:p>
            <a:pPr marL="0" indent="0">
              <a:buNone/>
            </a:pPr>
            <a:endParaRPr lang="en-US" sz="1600"/>
          </a:p>
          <a:p>
            <a:pPr marL="0" indent="0">
              <a:buNone/>
            </a:pPr>
            <a:r>
              <a:rPr lang="en-US" sz="1600"/>
              <a:t>Answer: The answer is 11.</a:t>
            </a:r>
          </a:p>
          <a:p>
            <a:pPr marL="0" indent="0">
              <a:buNone/>
            </a:pPr>
            <a:endParaRPr lang="en-US" sz="1600"/>
          </a:p>
          <a:p>
            <a:pPr marL="0" indent="0">
              <a:buNone/>
            </a:pPr>
            <a:r>
              <a:rPr lang="en-US" sz="1600"/>
              <a:t>The cafeteria has 23 apples. If they used 20 to make lunch and bought 6 more, how many do they have?</a:t>
            </a:r>
          </a:p>
          <a:p>
            <a:pPr marL="0" indent="0">
              <a:buNone/>
            </a:pPr>
            <a:endParaRPr lang="en-US" sz="1600"/>
          </a:p>
          <a:p>
            <a:pPr marL="0" indent="0">
              <a:buNone/>
            </a:pPr>
            <a:r>
              <a:rPr lang="en-US" sz="1600" b="1">
                <a:solidFill>
                  <a:schemeClr val="accent1"/>
                </a:solidFill>
              </a:rPr>
              <a:t>The answer is 27</a:t>
            </a:r>
          </a:p>
        </p:txBody>
      </p:sp>
      <p:sp>
        <p:nvSpPr>
          <p:cNvPr id="65" name="Text Placeholder 64">
            <a:extLst>
              <a:ext uri="{FF2B5EF4-FFF2-40B4-BE49-F238E27FC236}">
                <a16:creationId xmlns:a16="http://schemas.microsoft.com/office/drawing/2014/main" id="{7FF9E53A-44B9-1056-689A-9A2B6991474D}"/>
              </a:ext>
            </a:extLst>
          </p:cNvPr>
          <p:cNvSpPr>
            <a:spLocks noGrp="1"/>
          </p:cNvSpPr>
          <p:nvPr>
            <p:ph type="body" sz="quarter" idx="17"/>
          </p:nvPr>
        </p:nvSpPr>
        <p:spPr>
          <a:xfrm>
            <a:off x="6397625" y="1436688"/>
            <a:ext cx="5219700" cy="430887"/>
          </a:xfrm>
        </p:spPr>
        <p:txBody>
          <a:bodyPr/>
          <a:lstStyle/>
          <a:p>
            <a:r>
              <a:rPr lang="en-US"/>
              <a:t>2nd prompt—provide reasoning</a:t>
            </a:r>
          </a:p>
        </p:txBody>
      </p:sp>
      <p:sp>
        <p:nvSpPr>
          <p:cNvPr id="63" name="Text Placeholder 62">
            <a:extLst>
              <a:ext uri="{FF2B5EF4-FFF2-40B4-BE49-F238E27FC236}">
                <a16:creationId xmlns:a16="http://schemas.microsoft.com/office/drawing/2014/main" id="{EEB5DD31-3BDD-CA8A-850D-0DC35157D501}"/>
              </a:ext>
            </a:extLst>
          </p:cNvPr>
          <p:cNvSpPr>
            <a:spLocks noGrp="1"/>
          </p:cNvSpPr>
          <p:nvPr>
            <p:ph type="body" sz="quarter" idx="15"/>
          </p:nvPr>
        </p:nvSpPr>
        <p:spPr>
          <a:xfrm>
            <a:off x="6397625" y="2084388"/>
            <a:ext cx="5219700" cy="3496342"/>
          </a:xfrm>
        </p:spPr>
        <p:txBody>
          <a:bodyPr/>
          <a:lstStyle/>
          <a:p>
            <a:pPr marL="0" indent="0">
              <a:buNone/>
            </a:pPr>
            <a:r>
              <a:rPr lang="en-US" sz="1600"/>
              <a:t>Roger has 5 tennis balls. He buys 2 more cans of tennis balls. Each can has 3 tennis balls. How many tennis balls does he have now?</a:t>
            </a:r>
          </a:p>
          <a:p>
            <a:pPr marL="0" indent="0">
              <a:buNone/>
            </a:pPr>
            <a:endParaRPr lang="en-US" sz="1600"/>
          </a:p>
          <a:p>
            <a:pPr marL="0" indent="0">
              <a:buNone/>
            </a:pPr>
            <a:r>
              <a:rPr lang="en-US" sz="1600"/>
              <a:t>Answer: Roger started with 5 balls. 2 cans of 3 tennis balls each is 6 tennis balls. 5+6 = 11. The answer is 11. </a:t>
            </a:r>
          </a:p>
          <a:p>
            <a:pPr marL="0" indent="0">
              <a:buNone/>
            </a:pPr>
            <a:endParaRPr lang="en-US" sz="1600"/>
          </a:p>
          <a:p>
            <a:pPr marL="0" indent="0">
              <a:buNone/>
            </a:pPr>
            <a:r>
              <a:rPr lang="en-US" sz="1600"/>
              <a:t>The cafeteria has 23 apples. If they used 20 to make lunch and bought 6 more, how many do they have?</a:t>
            </a:r>
          </a:p>
          <a:p>
            <a:pPr marL="0" indent="0">
              <a:buNone/>
            </a:pPr>
            <a:endParaRPr lang="en-US" sz="1600"/>
          </a:p>
          <a:p>
            <a:pPr marL="0" indent="0">
              <a:buNone/>
            </a:pPr>
            <a:r>
              <a:rPr lang="en-US" sz="1600" b="1">
                <a:solidFill>
                  <a:schemeClr val="accent1"/>
                </a:solidFill>
              </a:rPr>
              <a:t>The cafeteria had 23 apples originally. They used 20 to make lunch. So they had 23-20 = 3. They bought 6 more apples, so they have 3 + 6 = 9. The answer is 9.</a:t>
            </a:r>
          </a:p>
        </p:txBody>
      </p:sp>
    </p:spTree>
    <p:extLst>
      <p:ext uri="{BB962C8B-B14F-4D97-AF65-F5344CB8AC3E}">
        <p14:creationId xmlns:p14="http://schemas.microsoft.com/office/powerpoint/2010/main" val="4637135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91244A4-4B3B-3FDB-2F57-874707EFEEB4}"/>
              </a:ext>
              <a:ext uri="{C183D7F6-B498-43B3-948B-1728B52AA6E4}">
                <adec:decorative xmlns:adec="http://schemas.microsoft.com/office/drawing/2017/decorative" val="1"/>
              </a:ext>
            </a:extLst>
          </p:cNvPr>
          <p:cNvSpPr/>
          <p:nvPr/>
        </p:nvSpPr>
        <p:spPr>
          <a:xfrm>
            <a:off x="6217410" y="3256280"/>
            <a:ext cx="5555490" cy="8001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Connector: Elbow 63">
            <a:extLst>
              <a:ext uri="{FF2B5EF4-FFF2-40B4-BE49-F238E27FC236}">
                <a16:creationId xmlns:a16="http://schemas.microsoft.com/office/drawing/2014/main" id="{66F1D53C-7C12-3ED2-6E41-87ACFCB7024C}"/>
              </a:ext>
              <a:ext uri="{C183D7F6-B498-43B3-948B-1728B52AA6E4}">
                <adec:decorative xmlns:adec="http://schemas.microsoft.com/office/drawing/2017/decorative" val="1"/>
              </a:ext>
            </a:extLst>
          </p:cNvPr>
          <p:cNvCxnSpPr>
            <a:cxnSpLocks/>
          </p:cNvCxnSpPr>
          <p:nvPr/>
        </p:nvCxnSpPr>
        <p:spPr>
          <a:xfrm rot="10800000" flipV="1">
            <a:off x="6330989" y="443782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A25743C3-10D1-B77A-77DB-7EFE4202FCB6}"/>
              </a:ext>
              <a:ext uri="{C183D7F6-B498-43B3-948B-1728B52AA6E4}">
                <adec:decorative xmlns:adec="http://schemas.microsoft.com/office/drawing/2017/decorative" val="1"/>
              </a:ext>
            </a:extLst>
          </p:cNvPr>
          <p:cNvCxnSpPr>
            <a:cxnSpLocks/>
          </p:cNvCxnSpPr>
          <p:nvPr/>
        </p:nvCxnSpPr>
        <p:spPr>
          <a:xfrm rot="10800000" flipV="1">
            <a:off x="6330989" y="490264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2B4E4973-10F4-3501-92E1-0C8763556039}"/>
              </a:ext>
              <a:ext uri="{C183D7F6-B498-43B3-948B-1728B52AA6E4}">
                <adec:decorative xmlns:adec="http://schemas.microsoft.com/office/drawing/2017/decorative" val="1"/>
              </a:ext>
            </a:extLst>
          </p:cNvPr>
          <p:cNvCxnSpPr>
            <a:cxnSpLocks/>
          </p:cNvCxnSpPr>
          <p:nvPr/>
        </p:nvCxnSpPr>
        <p:spPr>
          <a:xfrm rot="10800000" flipV="1">
            <a:off x="6330989" y="5580823"/>
            <a:ext cx="12700" cy="329746"/>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Title 56">
            <a:extLst>
              <a:ext uri="{FF2B5EF4-FFF2-40B4-BE49-F238E27FC236}">
                <a16:creationId xmlns:a16="http://schemas.microsoft.com/office/drawing/2014/main" id="{D21E772F-60FD-CC21-671B-AFD788F54C6C}"/>
              </a:ext>
            </a:extLst>
          </p:cNvPr>
          <p:cNvSpPr>
            <a:spLocks noGrp="1"/>
          </p:cNvSpPr>
          <p:nvPr>
            <p:ph type="title"/>
          </p:nvPr>
        </p:nvSpPr>
        <p:spPr>
          <a:xfrm>
            <a:off x="588263" y="457200"/>
            <a:ext cx="11018520" cy="553998"/>
          </a:xfrm>
        </p:spPr>
        <p:txBody>
          <a:bodyPr/>
          <a:lstStyle/>
          <a:p>
            <a:r>
              <a:rPr lang="en-US"/>
              <a:t>Model Reasoning—Chain-of-Thought </a:t>
            </a:r>
          </a:p>
        </p:txBody>
      </p:sp>
      <p:sp>
        <p:nvSpPr>
          <p:cNvPr id="60" name="Text Placeholder 59">
            <a:extLst>
              <a:ext uri="{FF2B5EF4-FFF2-40B4-BE49-F238E27FC236}">
                <a16:creationId xmlns:a16="http://schemas.microsoft.com/office/drawing/2014/main" id="{53CC7280-7F5D-023C-8D33-70199078E651}"/>
              </a:ext>
            </a:extLst>
          </p:cNvPr>
          <p:cNvSpPr>
            <a:spLocks noGrp="1"/>
          </p:cNvSpPr>
          <p:nvPr>
            <p:ph type="body" sz="quarter" idx="16"/>
          </p:nvPr>
        </p:nvSpPr>
        <p:spPr>
          <a:xfrm>
            <a:off x="584200" y="1436688"/>
            <a:ext cx="5219700" cy="430887"/>
          </a:xfrm>
        </p:spPr>
        <p:txBody>
          <a:bodyPr/>
          <a:lstStyle/>
          <a:p>
            <a:r>
              <a:rPr lang="en-US"/>
              <a:t>Before</a:t>
            </a:r>
          </a:p>
        </p:txBody>
      </p:sp>
      <p:sp>
        <p:nvSpPr>
          <p:cNvPr id="58" name="Text Placeholder 57">
            <a:extLst>
              <a:ext uri="{FF2B5EF4-FFF2-40B4-BE49-F238E27FC236}">
                <a16:creationId xmlns:a16="http://schemas.microsoft.com/office/drawing/2014/main" id="{EDEB5D13-0580-8D44-86AC-34E41CCE6A07}"/>
              </a:ext>
            </a:extLst>
          </p:cNvPr>
          <p:cNvSpPr>
            <a:spLocks noGrp="1"/>
          </p:cNvSpPr>
          <p:nvPr>
            <p:ph type="body" sz="quarter" idx="14"/>
          </p:nvPr>
        </p:nvSpPr>
        <p:spPr>
          <a:xfrm>
            <a:off x="584200" y="2084388"/>
            <a:ext cx="5219700" cy="2314480"/>
          </a:xfrm>
        </p:spPr>
        <p:txBody>
          <a:bodyPr/>
          <a:lstStyle/>
          <a:p>
            <a:pPr marL="0" indent="0">
              <a:buNone/>
            </a:pPr>
            <a:r>
              <a:rPr lang="en-US" sz="1600"/>
              <a:t>What is the annual water demand of a single-family household containing four people who are at home an average of 200 days per year and use an average of 100 liters of water per day?</a:t>
            </a:r>
          </a:p>
          <a:p>
            <a:pPr marL="0" indent="0">
              <a:buNone/>
            </a:pPr>
            <a:endParaRPr lang="en-US" sz="1600"/>
          </a:p>
          <a:p>
            <a:pPr marL="0" indent="0">
              <a:buNone/>
            </a:pPr>
            <a:r>
              <a:rPr lang="en-US" sz="1600">
                <a:solidFill>
                  <a:schemeClr val="accent1"/>
                </a:solidFill>
              </a:rPr>
              <a:t>The annual water demand of a single-family household containing four people who are at home an average of 200 days per year and use an average of 100 liters of water per day is 8,000,000 liters per year.</a:t>
            </a:r>
          </a:p>
        </p:txBody>
      </p:sp>
      <p:sp>
        <p:nvSpPr>
          <p:cNvPr id="61" name="Text Placeholder 60">
            <a:extLst>
              <a:ext uri="{FF2B5EF4-FFF2-40B4-BE49-F238E27FC236}">
                <a16:creationId xmlns:a16="http://schemas.microsoft.com/office/drawing/2014/main" id="{FB9239EF-03EC-554E-B3C0-7C59DEF5EB7B}"/>
              </a:ext>
            </a:extLst>
          </p:cNvPr>
          <p:cNvSpPr>
            <a:spLocks noGrp="1"/>
          </p:cNvSpPr>
          <p:nvPr>
            <p:ph type="body" sz="quarter" idx="17"/>
          </p:nvPr>
        </p:nvSpPr>
        <p:spPr>
          <a:xfrm>
            <a:off x="6397625" y="1436688"/>
            <a:ext cx="5219700" cy="430887"/>
          </a:xfrm>
        </p:spPr>
        <p:txBody>
          <a:bodyPr/>
          <a:lstStyle/>
          <a:p>
            <a:r>
              <a:rPr lang="en-US"/>
              <a:t>After</a:t>
            </a:r>
          </a:p>
        </p:txBody>
      </p:sp>
      <p:sp>
        <p:nvSpPr>
          <p:cNvPr id="59" name="Text Placeholder 58">
            <a:extLst>
              <a:ext uri="{FF2B5EF4-FFF2-40B4-BE49-F238E27FC236}">
                <a16:creationId xmlns:a16="http://schemas.microsoft.com/office/drawing/2014/main" id="{4355D487-F4EB-7593-C9AE-8BEFCA0B47EA}"/>
              </a:ext>
            </a:extLst>
          </p:cNvPr>
          <p:cNvSpPr>
            <a:spLocks noGrp="1"/>
          </p:cNvSpPr>
          <p:nvPr>
            <p:ph type="body" sz="quarter" idx="15"/>
          </p:nvPr>
        </p:nvSpPr>
        <p:spPr>
          <a:xfrm>
            <a:off x="6397625" y="2084388"/>
            <a:ext cx="5219700" cy="4102662"/>
          </a:xfrm>
        </p:spPr>
        <p:txBody>
          <a:bodyPr/>
          <a:lstStyle/>
          <a:p>
            <a:pPr marL="0" indent="0">
              <a:buNone/>
            </a:pPr>
            <a:r>
              <a:rPr lang="en-US" sz="1600"/>
              <a:t>What is the annual water demand of a single-family household containing four people who are at home an average of 200 days per year and use an average of 100 liters of water per day?</a:t>
            </a:r>
          </a:p>
          <a:p>
            <a:pPr marL="0" indent="0">
              <a:buNone/>
            </a:pPr>
            <a:endParaRPr lang="en-US" sz="1600"/>
          </a:p>
          <a:p>
            <a:pPr marL="0" indent="0">
              <a:buNone/>
            </a:pPr>
            <a:r>
              <a:rPr lang="en-US" sz="1600" b="1"/>
              <a:t>Let’s think step by step and explain the calculation step by step.</a:t>
            </a:r>
          </a:p>
          <a:p>
            <a:pPr marL="0" indent="0">
              <a:buNone/>
            </a:pPr>
            <a:endParaRPr lang="en-US" sz="1600"/>
          </a:p>
          <a:p>
            <a:pPr marL="0" indent="0">
              <a:spcBef>
                <a:spcPts val="0"/>
              </a:spcBef>
              <a:spcAft>
                <a:spcPts val="1200"/>
              </a:spcAft>
              <a:buNone/>
            </a:pPr>
            <a:r>
              <a:rPr lang="en-US" sz="1100" b="1"/>
              <a:t>Step 1: </a:t>
            </a:r>
            <a:r>
              <a:rPr lang="en-US" sz="1100"/>
              <a:t>Calculate the total number of days in a year: </a:t>
            </a:r>
            <a:br>
              <a:rPr lang="en-US" sz="1100"/>
            </a:br>
            <a:r>
              <a:rPr lang="en-US" sz="1100"/>
              <a:t>There are 365 days in a year. </a:t>
            </a:r>
          </a:p>
          <a:p>
            <a:pPr marL="0" indent="0">
              <a:spcBef>
                <a:spcPts val="0"/>
              </a:spcBef>
              <a:spcAft>
                <a:spcPts val="1200"/>
              </a:spcAft>
              <a:buNone/>
            </a:pPr>
            <a:r>
              <a:rPr lang="en-US" sz="1100" b="1"/>
              <a:t>Step 2: </a:t>
            </a:r>
            <a:r>
              <a:rPr lang="en-US" sz="1100"/>
              <a:t>Calculate the total number of days the family is at home: </a:t>
            </a:r>
            <a:br>
              <a:rPr lang="en-US" sz="1100"/>
            </a:br>
            <a:r>
              <a:rPr lang="en-US" sz="1100"/>
              <a:t>The family is at home an average of 200 days per year. </a:t>
            </a:r>
          </a:p>
          <a:p>
            <a:pPr marL="0" indent="0">
              <a:spcBef>
                <a:spcPts val="0"/>
              </a:spcBef>
              <a:spcAft>
                <a:spcPts val="1200"/>
              </a:spcAft>
              <a:buNone/>
            </a:pPr>
            <a:r>
              <a:rPr lang="en-US" sz="1100" b="1"/>
              <a:t>Step 3: </a:t>
            </a:r>
            <a:r>
              <a:rPr lang="en-US" sz="1100"/>
              <a:t>Calculate the total water demand of the family: </a:t>
            </a:r>
            <a:br>
              <a:rPr lang="en-US" sz="1100"/>
            </a:br>
            <a:r>
              <a:rPr lang="en-US" sz="1100"/>
              <a:t>The family uses an average of 100 liters of water per day. Therefore, the total water demand of the family is 100 liters x 200 days = 20,000 liters per year. </a:t>
            </a:r>
          </a:p>
          <a:p>
            <a:pPr marL="0" indent="0">
              <a:spcBef>
                <a:spcPts val="0"/>
              </a:spcBef>
              <a:spcAft>
                <a:spcPts val="1200"/>
              </a:spcAft>
              <a:buNone/>
            </a:pPr>
            <a:r>
              <a:rPr lang="en-US" sz="1100" b="1"/>
              <a:t>Step 4: </a:t>
            </a:r>
            <a:r>
              <a:rPr lang="en-US" sz="1100"/>
              <a:t>Calculate the annual water demand of the single-family household: </a:t>
            </a:r>
            <a:br>
              <a:rPr lang="en-US" sz="1100"/>
            </a:br>
            <a:r>
              <a:rPr lang="en-US" sz="1100"/>
              <a:t>The annual water demand of the single-family household is 20,000 liters per year.</a:t>
            </a:r>
            <a:endParaRPr lang="en-US" sz="1600"/>
          </a:p>
        </p:txBody>
      </p:sp>
    </p:spTree>
    <p:extLst>
      <p:ext uri="{BB962C8B-B14F-4D97-AF65-F5344CB8AC3E}">
        <p14:creationId xmlns:p14="http://schemas.microsoft.com/office/powerpoint/2010/main" val="13868036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DBD8E26-5899-A887-1FFA-2837ADFFFDC1}"/>
              </a:ext>
              <a:ext uri="{C183D7F6-B498-43B3-948B-1728B52AA6E4}">
                <adec:decorative xmlns:adec="http://schemas.microsoft.com/office/drawing/2017/decorative" val="1"/>
              </a:ext>
            </a:extLst>
          </p:cNvPr>
          <p:cNvSpPr/>
          <p:nvPr/>
        </p:nvSpPr>
        <p:spPr>
          <a:xfrm>
            <a:off x="6284085" y="3020602"/>
            <a:ext cx="5422140" cy="1140432"/>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BBB3AE1-123D-7EA0-8556-BF382B35DF5C}"/>
              </a:ext>
              <a:ext uri="{C183D7F6-B498-43B3-948B-1728B52AA6E4}">
                <adec:decorative xmlns:adec="http://schemas.microsoft.com/office/drawing/2017/decorative" val="1"/>
              </a:ext>
            </a:extLst>
          </p:cNvPr>
          <p:cNvSpPr/>
          <p:nvPr/>
        </p:nvSpPr>
        <p:spPr>
          <a:xfrm>
            <a:off x="509654" y="3842535"/>
            <a:ext cx="5393312" cy="1140432"/>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 name="Connector: Elbow 68">
            <a:extLst>
              <a:ext uri="{FF2B5EF4-FFF2-40B4-BE49-F238E27FC236}">
                <a16:creationId xmlns:a16="http://schemas.microsoft.com/office/drawing/2014/main" id="{44007720-6A9F-FF9E-7582-FEB91C1BD633}"/>
              </a:ext>
              <a:ext uri="{C183D7F6-B498-43B3-948B-1728B52AA6E4}">
                <adec:decorative xmlns:adec="http://schemas.microsoft.com/office/drawing/2017/decorative" val="1"/>
              </a:ext>
            </a:extLst>
          </p:cNvPr>
          <p:cNvCxnSpPr>
            <a:stCxn id="67" idx="3"/>
            <a:endCxn id="66" idx="1"/>
          </p:cNvCxnSpPr>
          <p:nvPr/>
        </p:nvCxnSpPr>
        <p:spPr>
          <a:xfrm flipV="1">
            <a:off x="5902966" y="3590818"/>
            <a:ext cx="381119" cy="82193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995608-3BED-530D-8A9A-4350D7C752C4}"/>
              </a:ext>
            </a:extLst>
          </p:cNvPr>
          <p:cNvSpPr txBox="1">
            <a:spLocks noGrp="1"/>
          </p:cNvSpPr>
          <p:nvPr>
            <p:ph type="title"/>
          </p:nvPr>
        </p:nvSpPr>
        <p:spPr/>
        <p:txBody>
          <a:bodyPr/>
          <a:lstStyle/>
          <a:p>
            <a:pPr lvl="0"/>
            <a:r>
              <a:rPr lang="en-CA" noProof="0"/>
              <a:t>Using Chain-of-Thought for Reasoning </a:t>
            </a:r>
          </a:p>
        </p:txBody>
      </p:sp>
      <p:sp>
        <p:nvSpPr>
          <p:cNvPr id="61" name="Text Placeholder 60">
            <a:extLst>
              <a:ext uri="{FF2B5EF4-FFF2-40B4-BE49-F238E27FC236}">
                <a16:creationId xmlns:a16="http://schemas.microsoft.com/office/drawing/2014/main" id="{01E4650F-6EAF-84DA-7225-F9A689033774}"/>
              </a:ext>
            </a:extLst>
          </p:cNvPr>
          <p:cNvSpPr>
            <a:spLocks noGrp="1"/>
          </p:cNvSpPr>
          <p:nvPr>
            <p:ph type="body" sz="quarter" idx="16"/>
          </p:nvPr>
        </p:nvSpPr>
        <p:spPr>
          <a:xfrm>
            <a:off x="584200" y="1436688"/>
            <a:ext cx="5219700" cy="430887"/>
          </a:xfrm>
        </p:spPr>
        <p:txBody>
          <a:bodyPr/>
          <a:lstStyle/>
          <a:p>
            <a:r>
              <a:rPr lang="en-US"/>
              <a:t>1st prompt—Reason Extraction </a:t>
            </a:r>
          </a:p>
        </p:txBody>
      </p:sp>
      <p:sp>
        <p:nvSpPr>
          <p:cNvPr id="47" name="Text Placeholder 46">
            <a:extLst>
              <a:ext uri="{FF2B5EF4-FFF2-40B4-BE49-F238E27FC236}">
                <a16:creationId xmlns:a16="http://schemas.microsoft.com/office/drawing/2014/main" id="{915A5371-EF5B-4184-A644-469992B616FD}"/>
              </a:ext>
            </a:extLst>
          </p:cNvPr>
          <p:cNvSpPr>
            <a:spLocks noGrp="1"/>
          </p:cNvSpPr>
          <p:nvPr>
            <p:ph type="body" sz="quarter" idx="14"/>
          </p:nvPr>
        </p:nvSpPr>
        <p:spPr>
          <a:xfrm>
            <a:off x="584200" y="2084388"/>
            <a:ext cx="5219700" cy="3939540"/>
          </a:xfrm>
        </p:spPr>
        <p:txBody>
          <a:bodyPr/>
          <a:lstStyle/>
          <a:p>
            <a:pPr marL="0" indent="0">
              <a:buNone/>
            </a:pPr>
            <a:r>
              <a:rPr lang="en-US" sz="1600"/>
              <a:t>On average Joe throws 25 punches per minute. </a:t>
            </a:r>
            <a:br>
              <a:rPr lang="en-US" sz="1600"/>
            </a:br>
            <a:r>
              <a:rPr lang="en-US" sz="1600"/>
              <a:t>A fight lasts 5 rounds of 3 minutes. How many </a:t>
            </a:r>
            <a:br>
              <a:rPr lang="en-US" sz="1600"/>
            </a:br>
            <a:r>
              <a:rPr lang="en-US" sz="1600"/>
              <a:t>punches did he throw?</a:t>
            </a:r>
          </a:p>
          <a:p>
            <a:pPr marL="0" indent="0">
              <a:buNone/>
            </a:pPr>
            <a:endParaRPr lang="en-US" sz="1600"/>
          </a:p>
          <a:p>
            <a:pPr marL="0" indent="0">
              <a:buNone/>
            </a:pPr>
            <a:r>
              <a:rPr lang="en-US" sz="1600" b="1"/>
              <a:t>Let’s think step by step and explain the calculation step by step.</a:t>
            </a:r>
          </a:p>
          <a:p>
            <a:pPr marL="0" indent="0">
              <a:buNone/>
            </a:pPr>
            <a:endParaRPr lang="en-US" sz="1600"/>
          </a:p>
          <a:p>
            <a:pPr marL="0" indent="0">
              <a:buNone/>
            </a:pPr>
            <a:r>
              <a:rPr lang="en-US" sz="1600">
                <a:solidFill>
                  <a:schemeClr val="accent1"/>
                </a:solidFill>
              </a:rPr>
              <a:t>In one minute, Joe throws 25 punches.</a:t>
            </a:r>
          </a:p>
          <a:p>
            <a:pPr marL="0" indent="0">
              <a:buNone/>
            </a:pPr>
            <a:r>
              <a:rPr lang="en-US" sz="1600">
                <a:solidFill>
                  <a:schemeClr val="accent1"/>
                </a:solidFill>
              </a:rPr>
              <a:t>In three minutes, Joe throws 3 * 25 = 75 punches.</a:t>
            </a:r>
          </a:p>
          <a:p>
            <a:pPr marL="0" indent="0">
              <a:buNone/>
            </a:pPr>
            <a:r>
              <a:rPr lang="en-US" sz="1600">
                <a:solidFill>
                  <a:schemeClr val="accent1"/>
                </a:solidFill>
              </a:rPr>
              <a:t>In five rounds, Joe throws 5*75 = 375 punches.</a:t>
            </a:r>
          </a:p>
          <a:p>
            <a:pPr marL="0" indent="0">
              <a:buNone/>
            </a:pPr>
            <a:endParaRPr lang="en-US" sz="1600"/>
          </a:p>
          <a:p>
            <a:pPr marL="0" indent="0">
              <a:buNone/>
            </a:pPr>
            <a:endParaRPr lang="en-US" sz="1600"/>
          </a:p>
          <a:p>
            <a:pPr marL="0" indent="0">
              <a:buNone/>
            </a:pPr>
            <a:endParaRPr lang="en-US" sz="1600"/>
          </a:p>
          <a:p>
            <a:pPr marL="0" indent="0">
              <a:buNone/>
            </a:pPr>
            <a:endParaRPr lang="en-US" sz="1600"/>
          </a:p>
        </p:txBody>
      </p:sp>
      <p:sp>
        <p:nvSpPr>
          <p:cNvPr id="63" name="Text Placeholder 62">
            <a:extLst>
              <a:ext uri="{FF2B5EF4-FFF2-40B4-BE49-F238E27FC236}">
                <a16:creationId xmlns:a16="http://schemas.microsoft.com/office/drawing/2014/main" id="{9F7371F7-4C9B-94F7-0588-96D6C1396DC7}"/>
              </a:ext>
            </a:extLst>
          </p:cNvPr>
          <p:cNvSpPr>
            <a:spLocks noGrp="1"/>
          </p:cNvSpPr>
          <p:nvPr>
            <p:ph type="body" sz="quarter" idx="17"/>
          </p:nvPr>
        </p:nvSpPr>
        <p:spPr>
          <a:xfrm>
            <a:off x="6397625" y="1436688"/>
            <a:ext cx="5219700" cy="430887"/>
          </a:xfrm>
        </p:spPr>
        <p:txBody>
          <a:bodyPr/>
          <a:lstStyle/>
          <a:p>
            <a:r>
              <a:rPr lang="en-US"/>
              <a:t>2nd prompt—Answer Extraction </a:t>
            </a:r>
          </a:p>
        </p:txBody>
      </p:sp>
      <p:sp>
        <p:nvSpPr>
          <p:cNvPr id="60" name="Text Placeholder 59">
            <a:extLst>
              <a:ext uri="{FF2B5EF4-FFF2-40B4-BE49-F238E27FC236}">
                <a16:creationId xmlns:a16="http://schemas.microsoft.com/office/drawing/2014/main" id="{DE4E36F0-2BFA-F346-7614-051E76F306F8}"/>
              </a:ext>
            </a:extLst>
          </p:cNvPr>
          <p:cNvSpPr>
            <a:spLocks noGrp="1"/>
          </p:cNvSpPr>
          <p:nvPr>
            <p:ph type="body" sz="quarter" idx="15"/>
          </p:nvPr>
        </p:nvSpPr>
        <p:spPr>
          <a:xfrm>
            <a:off x="6397625" y="2084388"/>
            <a:ext cx="5219700" cy="3890296"/>
          </a:xfrm>
        </p:spPr>
        <p:txBody>
          <a:bodyPr/>
          <a:lstStyle/>
          <a:p>
            <a:pPr marL="0" indent="0">
              <a:buNone/>
            </a:pPr>
            <a:r>
              <a:rPr lang="en-US" sz="1600"/>
              <a:t>One average Joe throws 25 punches per minute. </a:t>
            </a:r>
            <a:br>
              <a:rPr lang="en-US" sz="1600"/>
            </a:br>
            <a:r>
              <a:rPr lang="en-US" sz="1600"/>
              <a:t>A fight lasts 5 rounds of 3 minutes. How many </a:t>
            </a:r>
            <a:br>
              <a:rPr lang="en-US" sz="1600"/>
            </a:br>
            <a:r>
              <a:rPr lang="en-US" sz="1600"/>
              <a:t>punches did he throw?</a:t>
            </a:r>
          </a:p>
          <a:p>
            <a:pPr marL="0" indent="0">
              <a:buNone/>
            </a:pPr>
            <a:endParaRPr lang="en-US" sz="1600"/>
          </a:p>
          <a:p>
            <a:pPr marL="0" indent="0">
              <a:buNone/>
            </a:pPr>
            <a:r>
              <a:rPr lang="en-US" sz="1600">
                <a:solidFill>
                  <a:schemeClr val="accent1"/>
                </a:solidFill>
              </a:rPr>
              <a:t>In one minute, Joe throws 25 punches.</a:t>
            </a:r>
          </a:p>
          <a:p>
            <a:pPr marL="0" indent="0">
              <a:buNone/>
            </a:pPr>
            <a:r>
              <a:rPr lang="en-US" sz="1600">
                <a:solidFill>
                  <a:schemeClr val="accent1"/>
                </a:solidFill>
              </a:rPr>
              <a:t>In three minutes, Joe throws 3 * 25 = 75 punches.</a:t>
            </a:r>
          </a:p>
          <a:p>
            <a:pPr marL="0" indent="0">
              <a:buNone/>
            </a:pPr>
            <a:r>
              <a:rPr lang="en-US" sz="1600">
                <a:solidFill>
                  <a:schemeClr val="accent1"/>
                </a:solidFill>
              </a:rPr>
              <a:t>In five rounds, Joe throws 5*75 = 375 punches.</a:t>
            </a:r>
          </a:p>
          <a:p>
            <a:pPr marL="0" indent="0">
              <a:buNone/>
            </a:pPr>
            <a:endParaRPr lang="en-US" sz="1600"/>
          </a:p>
          <a:p>
            <a:pPr marL="0" indent="0">
              <a:buNone/>
            </a:pPr>
            <a:r>
              <a:rPr lang="en-US" sz="1600"/>
              <a:t>Therefore, the answer (Arabic numerals) is </a:t>
            </a:r>
          </a:p>
          <a:p>
            <a:pPr marL="0" indent="0">
              <a:buNone/>
            </a:pPr>
            <a:endParaRPr lang="en-US" sz="1600"/>
          </a:p>
          <a:p>
            <a:pPr marL="0" indent="0">
              <a:buNone/>
            </a:pPr>
            <a:r>
              <a:rPr lang="en-US" sz="1600" b="1"/>
              <a:t>The cafeteria had 23 apples originally. They used 20 </a:t>
            </a:r>
            <a:br>
              <a:rPr lang="en-US" sz="1600" b="1"/>
            </a:br>
            <a:r>
              <a:rPr lang="en-US" sz="1600" b="1"/>
              <a:t>to make lunch. So they had 23-20 = 3. They bought 6 more apples, so they have 3 + 6 = 9. The answer is 9.</a:t>
            </a:r>
          </a:p>
          <a:p>
            <a:pPr marL="0" indent="0">
              <a:buNone/>
            </a:pPr>
            <a:endParaRPr lang="en-US" sz="1600"/>
          </a:p>
        </p:txBody>
      </p:sp>
    </p:spTree>
    <p:extLst>
      <p:ext uri="{BB962C8B-B14F-4D97-AF65-F5344CB8AC3E}">
        <p14:creationId xmlns:p14="http://schemas.microsoft.com/office/powerpoint/2010/main" val="3772165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482600" y="2605392"/>
            <a:ext cx="5068455" cy="2215991"/>
          </a:xfrm>
        </p:spPr>
        <p:txBody>
          <a:bodyPr/>
          <a:lstStyle/>
          <a:p>
            <a:r>
              <a:rPr lang="en-US" dirty="0"/>
              <a:t>Prompt engineering Zero-shot learning</a:t>
            </a:r>
            <a:br>
              <a:rPr lang="en-US" dirty="0"/>
            </a:br>
            <a:r>
              <a:rPr lang="en-US" dirty="0"/>
              <a:t>Few-shot learning</a:t>
            </a:r>
            <a:br>
              <a:rPr lang="en-US" dirty="0"/>
            </a:br>
            <a:endParaRPr lang="en-US" spc="0" dirty="0">
              <a:solidFill>
                <a:schemeClr val="accent1"/>
              </a:solidFill>
            </a:endParaRPr>
          </a:p>
        </p:txBody>
      </p:sp>
    </p:spTree>
    <p:extLst>
      <p:ext uri="{BB962C8B-B14F-4D97-AF65-F5344CB8AC3E}">
        <p14:creationId xmlns:p14="http://schemas.microsoft.com/office/powerpoint/2010/main" val="178683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1" name="Straight Connector 210">
            <a:extLst>
              <a:ext uri="{FF2B5EF4-FFF2-40B4-BE49-F238E27FC236}">
                <a16:creationId xmlns:a16="http://schemas.microsoft.com/office/drawing/2014/main" id="{4CE83090-EF08-98E0-EC21-CA48FB81B398}"/>
              </a:ext>
              <a:ext uri="{C183D7F6-B498-43B3-948B-1728B52AA6E4}">
                <adec:decorative xmlns:adec="http://schemas.microsoft.com/office/drawing/2017/decorative" val="1"/>
              </a:ext>
            </a:extLst>
          </p:cNvPr>
          <p:cNvCxnSpPr/>
          <p:nvPr/>
        </p:nvCxnSpPr>
        <p:spPr>
          <a:xfrm>
            <a:off x="584200" y="30570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C900224-D939-F299-607C-9BEF18E2125B}"/>
              </a:ext>
              <a:ext uri="{C183D7F6-B498-43B3-948B-1728B52AA6E4}">
                <adec:decorative xmlns:adec="http://schemas.microsoft.com/office/drawing/2017/decorative" val="1"/>
              </a:ext>
            </a:extLst>
          </p:cNvPr>
          <p:cNvCxnSpPr/>
          <p:nvPr/>
        </p:nvCxnSpPr>
        <p:spPr>
          <a:xfrm>
            <a:off x="584200" y="44794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8D1B33D-CCCC-854E-D7C4-4F5A10155852}"/>
              </a:ext>
              <a:ext uri="{C183D7F6-B498-43B3-948B-1728B52AA6E4}">
                <adec:decorative xmlns:adec="http://schemas.microsoft.com/office/drawing/2017/decorative" val="1"/>
              </a:ext>
            </a:extLst>
          </p:cNvPr>
          <p:cNvCxnSpPr/>
          <p:nvPr/>
        </p:nvCxnSpPr>
        <p:spPr>
          <a:xfrm>
            <a:off x="4355306" y="33237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77182B-6EB6-FC7C-4E27-78CE63D71A73}"/>
              </a:ext>
              <a:ext uri="{C183D7F6-B498-43B3-948B-1728B52AA6E4}">
                <adec:decorative xmlns:adec="http://schemas.microsoft.com/office/drawing/2017/decorative" val="1"/>
              </a:ext>
            </a:extLst>
          </p:cNvPr>
          <p:cNvCxnSpPr/>
          <p:nvPr/>
        </p:nvCxnSpPr>
        <p:spPr>
          <a:xfrm>
            <a:off x="4355306" y="4908071"/>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3728DEC-8548-7B9D-0861-88490D68A163}"/>
              </a:ext>
              <a:ext uri="{C183D7F6-B498-43B3-948B-1728B52AA6E4}">
                <adec:decorative xmlns:adec="http://schemas.microsoft.com/office/drawing/2017/decorative" val="1"/>
              </a:ext>
            </a:extLst>
          </p:cNvPr>
          <p:cNvCxnSpPr/>
          <p:nvPr/>
        </p:nvCxnSpPr>
        <p:spPr>
          <a:xfrm>
            <a:off x="8136731" y="3171346"/>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3B72598-1115-7BFB-A05B-CC02186328ED}"/>
              </a:ext>
              <a:ext uri="{C183D7F6-B498-43B3-948B-1728B52AA6E4}">
                <adec:decorative xmlns:adec="http://schemas.microsoft.com/office/drawing/2017/decorative" val="1"/>
              </a:ext>
            </a:extLst>
          </p:cNvPr>
          <p:cNvCxnSpPr/>
          <p:nvPr/>
        </p:nvCxnSpPr>
        <p:spPr>
          <a:xfrm>
            <a:off x="8136731" y="4717571"/>
            <a:ext cx="3481388"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7" name="Title 196">
            <a:extLst>
              <a:ext uri="{FF2B5EF4-FFF2-40B4-BE49-F238E27FC236}">
                <a16:creationId xmlns:a16="http://schemas.microsoft.com/office/drawing/2014/main" id="{862DC7D7-2AB2-05A1-084A-DC3F2C92EBE7}"/>
              </a:ext>
            </a:extLst>
          </p:cNvPr>
          <p:cNvSpPr>
            <a:spLocks noGrp="1"/>
          </p:cNvSpPr>
          <p:nvPr>
            <p:ph type="title"/>
          </p:nvPr>
        </p:nvSpPr>
        <p:spPr/>
        <p:txBody>
          <a:bodyPr/>
          <a:lstStyle/>
          <a:p>
            <a:r>
              <a:rPr lang="en-US"/>
              <a:t>Few-Shot—Chain-of-Thought—Examples</a:t>
            </a:r>
          </a:p>
        </p:txBody>
      </p:sp>
      <p:sp>
        <p:nvSpPr>
          <p:cNvPr id="4" name="TextBox 3">
            <a:extLst>
              <a:ext uri="{FF2B5EF4-FFF2-40B4-BE49-F238E27FC236}">
                <a16:creationId xmlns:a16="http://schemas.microsoft.com/office/drawing/2014/main" id="{6CB2423C-238C-30ED-BB82-879DB542129C}"/>
              </a:ext>
            </a:extLst>
          </p:cNvPr>
          <p:cNvSpPr txBox="1"/>
          <p:nvPr/>
        </p:nvSpPr>
        <p:spPr>
          <a:xfrm>
            <a:off x="584200" y="1456608"/>
            <a:ext cx="3489135"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Math Word Problems (free response)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Roger has 5 tennis balls. He buys 2 more cans of tennis balls. Each can has 3 tennis balls. How many tennis balls does he have now?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kumimoji="0" lang="en-US" sz="1100" i="0" u="none" strike="noStrike" kern="1200" cap="none" spc="0" normalizeH="0" baseline="0" noProof="0">
                <a:ln>
                  <a:noFill/>
                </a:ln>
                <a:solidFill>
                  <a:srgbClr val="9BF00B"/>
                </a:solidFill>
                <a:effectLst/>
                <a:uLnTx/>
                <a:uFillTx/>
                <a:ea typeface="+mn-ea"/>
                <a:cs typeface="Segoe UI Light" panose="020B0502040204020203" pitchFamily="34" charset="0"/>
              </a:rPr>
              <a:t>Roger started with 5 balls. 2 cans of 3 tennis balls each is 6 tennis balls. 5 + 6 = 11.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chemeClr val="accent1"/>
                </a:solidFill>
                <a:effectLst/>
                <a:uLnTx/>
                <a:uFillTx/>
                <a:ea typeface="+mn-ea"/>
                <a:cs typeface="Segoe UI Light" panose="020B0502040204020203" pitchFamily="34" charset="0"/>
              </a:rPr>
              <a:t>The answer is 11.</a:t>
            </a:r>
            <a:endParaRPr kumimoji="0" lang="en-US" sz="1200" b="1" i="0" u="none" strike="noStrike" kern="1200" cap="none" spc="0" normalizeH="0" baseline="0" noProof="0">
              <a:ln>
                <a:noFill/>
              </a:ln>
              <a:solidFill>
                <a:schemeClr val="accent1"/>
              </a:solidFill>
              <a:effectLst/>
              <a:uLnTx/>
              <a:uFillTx/>
              <a:ea typeface="+mn-ea"/>
              <a:cs typeface="Segoe UI Light" panose="020B0502040204020203" pitchFamily="34" charset="0"/>
            </a:endParaRPr>
          </a:p>
        </p:txBody>
      </p:sp>
      <p:sp>
        <p:nvSpPr>
          <p:cNvPr id="201" name="TextBox 200">
            <a:extLst>
              <a:ext uri="{FF2B5EF4-FFF2-40B4-BE49-F238E27FC236}">
                <a16:creationId xmlns:a16="http://schemas.microsoft.com/office/drawing/2014/main" id="{94A70A11-FD7E-F9CA-E7CE-3463CD7B77A8}"/>
              </a:ext>
            </a:extLst>
          </p:cNvPr>
          <p:cNvSpPr txBox="1"/>
          <p:nvPr/>
        </p:nvSpPr>
        <p:spPr>
          <a:xfrm>
            <a:off x="584200" y="3230073"/>
            <a:ext cx="3489135" cy="109260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prstClr val="white"/>
                </a:solidFill>
                <a:effectLst/>
                <a:uLnTx/>
                <a:uFillTx/>
                <a:ea typeface="+mn-ea"/>
                <a:cs typeface="Segoe UI Light" panose="020B0502040204020203" pitchFamily="34" charset="0"/>
              </a:rPr>
              <a:t>StrategyQA</a:t>
            </a:r>
            <a:endPar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Yes or no: Would a pear sink in water?</a:t>
            </a:r>
          </a:p>
          <a:p>
            <a:pPr defTabSz="914400">
              <a:spcAft>
                <a:spcPts val="600"/>
              </a:spcAf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density of a pear is about 0.6 g/cm^3, which is less than water. Thus, a pear would float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
        <p:nvSpPr>
          <p:cNvPr id="200" name="TextBox 199">
            <a:extLst>
              <a:ext uri="{FF2B5EF4-FFF2-40B4-BE49-F238E27FC236}">
                <a16:creationId xmlns:a16="http://schemas.microsoft.com/office/drawing/2014/main" id="{ED4B04F0-EF0B-FB5A-8DB0-351C9D211A6C}"/>
              </a:ext>
            </a:extLst>
          </p:cNvPr>
          <p:cNvSpPr txBox="1"/>
          <p:nvPr/>
        </p:nvSpPr>
        <p:spPr>
          <a:xfrm>
            <a:off x="584200" y="4664984"/>
            <a:ext cx="3489135" cy="160043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prstClr val="white"/>
                </a:solidFill>
                <a:effectLst/>
                <a:uLnTx/>
                <a:uFillTx/>
                <a:ea typeface="+mn-ea"/>
                <a:cs typeface="Segoe UI Light" panose="020B0502040204020203" pitchFamily="34" charset="0"/>
              </a:rPr>
              <a:t>SayCan</a:t>
            </a: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 (Instructing a robot)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Human: How would you bring me something that isn’t </a:t>
            </a:r>
            <a:b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b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fruit?</a:t>
            </a:r>
          </a:p>
          <a:p>
            <a:pPr defTabSz="914400">
              <a:spcAft>
                <a:spcPts val="600"/>
              </a:spcAf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Explanation: </a:t>
            </a:r>
            <a:r>
              <a:rPr lang="en-US" sz="1100">
                <a:solidFill>
                  <a:srgbClr val="9BF00B"/>
                </a:solidFill>
                <a:cs typeface="Segoe UI Light" panose="020B0502040204020203" pitchFamily="34" charset="0"/>
              </a:rPr>
              <a:t>the user wants something to eat that isn't a fruit. An energy bar is not a fruit, so I will bring the user an energy bar.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Plan: 1. find(energy bar) 2. pick(energy bar) 3. find(user) 4. put(energy bar) 5. done().</a:t>
            </a:r>
          </a:p>
        </p:txBody>
      </p:sp>
      <p:sp>
        <p:nvSpPr>
          <p:cNvPr id="202" name="TextBox 201">
            <a:extLst>
              <a:ext uri="{FF2B5EF4-FFF2-40B4-BE49-F238E27FC236}">
                <a16:creationId xmlns:a16="http://schemas.microsoft.com/office/drawing/2014/main" id="{ECA79D71-7FB5-7B7F-8173-6AEA8D0093F6}"/>
              </a:ext>
            </a:extLst>
          </p:cNvPr>
          <p:cNvSpPr txBox="1"/>
          <p:nvPr/>
        </p:nvSpPr>
        <p:spPr>
          <a:xfrm>
            <a:off x="4351433" y="1456608"/>
            <a:ext cx="3489135" cy="176971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Math Word Problems (multiple choice)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How many keystrokes are needed to type the numbers from 1 to 500? Answer Choices: (a) 1156 (b) 1392 (c) 1480 (d) 1562 (e) 1788</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There are 9 one-digit numbers from 1 to 9. There are 90 two-digit numbers from 10 to 99. There are 401 three-digit numbers from 100 to 500. 9 +90(2) + 401(3) = 1392.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The answer is (b).</a:t>
            </a:r>
          </a:p>
        </p:txBody>
      </p:sp>
      <p:sp>
        <p:nvSpPr>
          <p:cNvPr id="204" name="TextBox 203">
            <a:extLst>
              <a:ext uri="{FF2B5EF4-FFF2-40B4-BE49-F238E27FC236}">
                <a16:creationId xmlns:a16="http://schemas.microsoft.com/office/drawing/2014/main" id="{5C9CC666-4743-C819-F5C7-0F31557AC50D}"/>
              </a:ext>
            </a:extLst>
          </p:cNvPr>
          <p:cNvSpPr txBox="1"/>
          <p:nvPr/>
        </p:nvSpPr>
        <p:spPr>
          <a:xfrm>
            <a:off x="4351433" y="3399350"/>
            <a:ext cx="3489135"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Date Understanding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The concert was scheduled to be on 06/01/1943, but was delayed by one day to today. What is the date 10 days ago in MM/DD/YYYY?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One day after 06/01/1943 is 06/02/1943, so today is 06/02/1943. 10 days before today is 05/23/1943.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05/23/1943.</a:t>
            </a:r>
          </a:p>
        </p:txBody>
      </p:sp>
      <p:sp>
        <p:nvSpPr>
          <p:cNvPr id="203" name="TextBox 202">
            <a:extLst>
              <a:ext uri="{FF2B5EF4-FFF2-40B4-BE49-F238E27FC236}">
                <a16:creationId xmlns:a16="http://schemas.microsoft.com/office/drawing/2014/main" id="{9110F277-7107-FE66-F819-48FC6465E2D3}"/>
              </a:ext>
            </a:extLst>
          </p:cNvPr>
          <p:cNvSpPr txBox="1"/>
          <p:nvPr/>
        </p:nvSpPr>
        <p:spPr>
          <a:xfrm>
            <a:off x="4351433" y="5003538"/>
            <a:ext cx="3489135" cy="126188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Last Letter Concatenation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Take the last letters of the words in "Lady Gaga" and concatenate them.</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last letter of "Lady" is "y". The last letter of "Gaga" is "a". Concatenating them is "</a:t>
            </a:r>
            <a:r>
              <a:rPr lang="en-US" sz="1100" err="1">
                <a:solidFill>
                  <a:srgbClr val="9BF00B"/>
                </a:solidFill>
                <a:cs typeface="Segoe UI Light" panose="020B0502040204020203" pitchFamily="34" charset="0"/>
              </a:rPr>
              <a:t>ya</a:t>
            </a:r>
            <a:r>
              <a:rPr lang="en-US" sz="1100">
                <a:solidFill>
                  <a:srgbClr val="9BF00B"/>
                </a:solidFill>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a:t>
            </a:r>
            <a:r>
              <a:rPr lang="en-US" sz="1100" b="1" err="1">
                <a:solidFill>
                  <a:schemeClr val="accent1"/>
                </a:solidFill>
                <a:cs typeface="Segoe UI Light" panose="020B0502040204020203" pitchFamily="34" charset="0"/>
              </a:rPr>
              <a:t>ya</a:t>
            </a:r>
            <a:endParaRPr lang="en-US" sz="1100" b="1">
              <a:solidFill>
                <a:schemeClr val="accent1"/>
              </a:solidFill>
              <a:cs typeface="Segoe UI Light" panose="020B0502040204020203" pitchFamily="34" charset="0"/>
            </a:endParaRPr>
          </a:p>
        </p:txBody>
      </p:sp>
      <p:sp>
        <p:nvSpPr>
          <p:cNvPr id="206" name="TextBox 205">
            <a:extLst>
              <a:ext uri="{FF2B5EF4-FFF2-40B4-BE49-F238E27FC236}">
                <a16:creationId xmlns:a16="http://schemas.microsoft.com/office/drawing/2014/main" id="{E7755C17-CC02-CF57-7E31-753328125130}"/>
              </a:ext>
            </a:extLst>
          </p:cNvPr>
          <p:cNvSpPr txBox="1"/>
          <p:nvPr/>
        </p:nvSpPr>
        <p:spPr>
          <a:xfrm>
            <a:off x="8128000" y="1456608"/>
            <a:ext cx="3489135" cy="160043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CSQA (commonsense)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Sammy wanted to go to where the people were. Where might he go? Options: (a) race track (b) populated areas (c) desert (d) apartment (e) roadblock</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answer must be a place with a lot of people. Race tracks, desert, apartments, and roadblocks don't have a lot of people, but populated areas do.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(b).</a:t>
            </a:r>
          </a:p>
        </p:txBody>
      </p:sp>
      <p:sp>
        <p:nvSpPr>
          <p:cNvPr id="208" name="TextBox 207">
            <a:extLst>
              <a:ext uri="{FF2B5EF4-FFF2-40B4-BE49-F238E27FC236}">
                <a16:creationId xmlns:a16="http://schemas.microsoft.com/office/drawing/2014/main" id="{1CAE035B-4BF8-6B07-96CD-ED08B428100B}"/>
              </a:ext>
            </a:extLst>
          </p:cNvPr>
          <p:cNvSpPr txBox="1"/>
          <p:nvPr/>
        </p:nvSpPr>
        <p:spPr>
          <a:xfrm>
            <a:off x="8128000" y="3312836"/>
            <a:ext cx="3489135" cy="126188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Sports Understanding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Is the following sentence plausible? "Joao </a:t>
            </a:r>
            <a:r>
              <a:rPr kumimoji="0" lang="en-US" sz="1100" i="0" u="none" strike="noStrike" kern="1200" cap="none" spc="0" normalizeH="0" baseline="0" noProof="0" err="1">
                <a:ln>
                  <a:noFill/>
                </a:ln>
                <a:solidFill>
                  <a:prstClr val="white"/>
                </a:solidFill>
                <a:effectLst/>
                <a:uLnTx/>
                <a:uFillTx/>
                <a:ea typeface="+mn-ea"/>
                <a:cs typeface="Segoe UI Light" panose="020B0502040204020203" pitchFamily="34" charset="0"/>
              </a:rPr>
              <a:t>Moutinho</a:t>
            </a: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 caught the screen pass in the NFC championship.“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Joao </a:t>
            </a:r>
            <a:r>
              <a:rPr lang="en-US" sz="1100" err="1">
                <a:solidFill>
                  <a:srgbClr val="9BF00B"/>
                </a:solidFill>
                <a:cs typeface="Segoe UI Light" panose="020B0502040204020203" pitchFamily="34" charset="0"/>
              </a:rPr>
              <a:t>Moutinho</a:t>
            </a:r>
            <a:r>
              <a:rPr lang="en-US" sz="1100">
                <a:solidFill>
                  <a:srgbClr val="9BF00B"/>
                </a:solidFill>
                <a:cs typeface="Segoe UI Light" panose="020B0502040204020203" pitchFamily="34" charset="0"/>
              </a:rPr>
              <a:t> is a soccer player. The NFC championship is part of American football, not soccer.</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
        <p:nvSpPr>
          <p:cNvPr id="207" name="TextBox 206">
            <a:extLst>
              <a:ext uri="{FF2B5EF4-FFF2-40B4-BE49-F238E27FC236}">
                <a16:creationId xmlns:a16="http://schemas.microsoft.com/office/drawing/2014/main" id="{F2F61F96-C177-0F25-5AEC-D3D5603CF8DC}"/>
              </a:ext>
            </a:extLst>
          </p:cNvPr>
          <p:cNvSpPr txBox="1"/>
          <p:nvPr/>
        </p:nvSpPr>
        <p:spPr>
          <a:xfrm>
            <a:off x="8128000" y="4830511"/>
            <a:ext cx="3693773"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Segoe UI Light" panose="020B0502040204020203" pitchFamily="34" charset="0"/>
              </a:rPr>
              <a:t>Coin Flip (state tracking)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Q: A coin is heads up. Maybelle flips the coin. Shalonda does not flip the coin. Is the coin still heads up?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none" spc="0" normalizeH="0" baseline="0" noProof="0">
                <a:ln>
                  <a:noFill/>
                </a:ln>
                <a:solidFill>
                  <a:prstClr val="white"/>
                </a:solidFill>
                <a:effectLst/>
                <a:uLnTx/>
                <a:uFillTx/>
                <a:ea typeface="+mn-ea"/>
                <a:cs typeface="Segoe UI Light" panose="020B0502040204020203" pitchFamily="34" charset="0"/>
              </a:rPr>
              <a:t>A: </a:t>
            </a:r>
            <a:r>
              <a:rPr lang="en-US" sz="1100">
                <a:solidFill>
                  <a:srgbClr val="9BF00B"/>
                </a:solidFill>
                <a:cs typeface="Segoe UI Light" panose="020B0502040204020203" pitchFamily="34" charset="0"/>
              </a:rPr>
              <a:t>The coin was flipped by Maybelle. So the coin was flipped 1 time, which is an odd number. The coin started heads up, so after an odd number of flips, it will be tails up.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b="1">
                <a:solidFill>
                  <a:schemeClr val="accent1"/>
                </a:solidFill>
                <a:cs typeface="Segoe UI Light" panose="020B0502040204020203" pitchFamily="34" charset="0"/>
              </a:rPr>
              <a:t>So the answer is no.</a:t>
            </a:r>
          </a:p>
        </p:txBody>
      </p:sp>
    </p:spTree>
    <p:extLst>
      <p:ext uri="{BB962C8B-B14F-4D97-AF65-F5344CB8AC3E}">
        <p14:creationId xmlns:p14="http://schemas.microsoft.com/office/powerpoint/2010/main" val="26910040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Multiplication Sign 26">
            <a:extLst>
              <a:ext uri="{FF2B5EF4-FFF2-40B4-BE49-F238E27FC236}">
                <a16:creationId xmlns:a16="http://schemas.microsoft.com/office/drawing/2014/main" id="{CC565B91-63BC-AA94-6FE1-91AE2BDE0A4E}"/>
              </a:ext>
              <a:ext uri="{C183D7F6-B498-43B3-948B-1728B52AA6E4}">
                <adec:decorative xmlns:adec="http://schemas.microsoft.com/office/drawing/2017/decorative" val="1"/>
              </a:ext>
            </a:extLst>
          </p:cNvPr>
          <p:cNvSpPr/>
          <p:nvPr/>
        </p:nvSpPr>
        <p:spPr>
          <a:xfrm>
            <a:off x="504193" y="2554497"/>
            <a:ext cx="568670" cy="54972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1" name="Picture 2">
            <a:extLst>
              <a:ext uri="{FF2B5EF4-FFF2-40B4-BE49-F238E27FC236}">
                <a16:creationId xmlns:a16="http://schemas.microsoft.com/office/drawing/2014/main" id="{949F2DB4-248D-0639-7592-B3DF77A8BF8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519" y="5740531"/>
            <a:ext cx="605176" cy="605176"/>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0C37C5B1-7BB3-B02D-1533-B4C9AF27FA50}"/>
              </a:ext>
              <a:ext uri="{C183D7F6-B498-43B3-948B-1728B52AA6E4}">
                <adec:decorative xmlns:adec="http://schemas.microsoft.com/office/drawing/2017/decorative" val="1"/>
              </a:ext>
            </a:extLst>
          </p:cNvPr>
          <p:cNvSpPr/>
          <p:nvPr/>
        </p:nvSpPr>
        <p:spPr>
          <a:xfrm>
            <a:off x="480460" y="5200437"/>
            <a:ext cx="5315820"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3DB6482-64F0-8C51-4CE7-C2EE8C9D43EF}"/>
              </a:ext>
              <a:ext uri="{C183D7F6-B498-43B3-948B-1728B52AA6E4}">
                <adec:decorative xmlns:adec="http://schemas.microsoft.com/office/drawing/2017/decorative" val="1"/>
              </a:ext>
            </a:extLst>
          </p:cNvPr>
          <p:cNvSpPr/>
          <p:nvPr/>
        </p:nvSpPr>
        <p:spPr>
          <a:xfrm>
            <a:off x="6591299" y="2329625"/>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08969E67-6BB9-AC9D-5305-7F406154A1E7}"/>
              </a:ext>
              <a:ext uri="{C183D7F6-B498-43B3-948B-1728B52AA6E4}">
                <adec:decorative xmlns:adec="http://schemas.microsoft.com/office/drawing/2017/decorative" val="1"/>
              </a:ext>
            </a:extLst>
          </p:cNvPr>
          <p:cNvSpPr/>
          <p:nvPr/>
        </p:nvSpPr>
        <p:spPr>
          <a:xfrm>
            <a:off x="6591299" y="2925526"/>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DD9990A4-470E-D41B-18A5-EAB3B5AABEEF}"/>
              </a:ext>
              <a:ext uri="{C183D7F6-B498-43B3-948B-1728B52AA6E4}">
                <adec:decorative xmlns:adec="http://schemas.microsoft.com/office/drawing/2017/decorative" val="1"/>
              </a:ext>
            </a:extLst>
          </p:cNvPr>
          <p:cNvSpPr/>
          <p:nvPr/>
        </p:nvSpPr>
        <p:spPr>
          <a:xfrm>
            <a:off x="6591299" y="5135326"/>
            <a:ext cx="5010695" cy="46626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3" name="Straight Connector 112">
            <a:extLst>
              <a:ext uri="{FF2B5EF4-FFF2-40B4-BE49-F238E27FC236}">
                <a16:creationId xmlns:a16="http://schemas.microsoft.com/office/drawing/2014/main" id="{544EDC67-98FD-3E46-6955-0D7AD8CDEF6F}"/>
              </a:ext>
              <a:ext uri="{C183D7F6-B498-43B3-948B-1728B52AA6E4}">
                <adec:decorative xmlns:adec="http://schemas.microsoft.com/office/drawing/2017/decorative" val="1"/>
              </a:ext>
            </a:extLst>
          </p:cNvPr>
          <p:cNvCxnSpPr>
            <a:cxnSpLocks/>
          </p:cNvCxnSpPr>
          <p:nvPr/>
        </p:nvCxnSpPr>
        <p:spPr>
          <a:xfrm>
            <a:off x="584200" y="3234537"/>
            <a:ext cx="5212080"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33F7828-C474-8C38-8C61-DBCEA1FC2D9F}"/>
              </a:ext>
              <a:ext uri="{C183D7F6-B498-43B3-948B-1728B52AA6E4}">
                <adec:decorative xmlns:adec="http://schemas.microsoft.com/office/drawing/2017/decorative" val="1"/>
              </a:ext>
            </a:extLst>
          </p:cNvPr>
          <p:cNvCxnSpPr>
            <a:cxnSpLocks/>
          </p:cNvCxnSpPr>
          <p:nvPr/>
        </p:nvCxnSpPr>
        <p:spPr>
          <a:xfrm>
            <a:off x="6705396" y="3527460"/>
            <a:ext cx="4906057" cy="0"/>
          </a:xfrm>
          <a:prstGeom prst="line">
            <a:avLst/>
          </a:prstGeom>
          <a:ln>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0605C352-8BE7-D029-4C2F-6F15DA525786}"/>
              </a:ext>
              <a:ext uri="{C183D7F6-B498-43B3-948B-1728B52AA6E4}">
                <adec:decorative xmlns:adec="http://schemas.microsoft.com/office/drawing/2017/decorative" val="1"/>
              </a:ext>
            </a:extLst>
          </p:cNvPr>
          <p:cNvCxnSpPr>
            <a:cxnSpLocks/>
            <a:stCxn id="108" idx="3"/>
            <a:endCxn id="109" idx="1"/>
          </p:cNvCxnSpPr>
          <p:nvPr/>
        </p:nvCxnSpPr>
        <p:spPr>
          <a:xfrm flipV="1">
            <a:off x="5796280" y="2562755"/>
            <a:ext cx="795019" cy="2870812"/>
          </a:xfrm>
          <a:prstGeom prst="bentConnector3">
            <a:avLst>
              <a:gd name="adj1" fmla="val 404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F4FF676-5F8F-DC07-84CE-A120DD14AD9D}"/>
              </a:ext>
              <a:ext uri="{C183D7F6-B498-43B3-948B-1728B52AA6E4}">
                <adec:decorative xmlns:adec="http://schemas.microsoft.com/office/drawing/2017/decorative" val="1"/>
              </a:ext>
            </a:extLst>
          </p:cNvPr>
          <p:cNvCxnSpPr>
            <a:cxnSpLocks/>
            <a:stCxn id="110" idx="1"/>
            <a:endCxn id="111" idx="1"/>
          </p:cNvCxnSpPr>
          <p:nvPr/>
        </p:nvCxnSpPr>
        <p:spPr>
          <a:xfrm rot="10800000" flipV="1">
            <a:off x="6591299" y="3158656"/>
            <a:ext cx="12700" cy="2209800"/>
          </a:xfrm>
          <a:prstGeom prst="bentConnector3">
            <a:avLst>
              <a:gd name="adj1" fmla="val 24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Title 104">
            <a:extLst>
              <a:ext uri="{FF2B5EF4-FFF2-40B4-BE49-F238E27FC236}">
                <a16:creationId xmlns:a16="http://schemas.microsoft.com/office/drawing/2014/main" id="{10CD6DDB-EE7D-059E-C472-F4BB6078B8DC}"/>
              </a:ext>
            </a:extLst>
          </p:cNvPr>
          <p:cNvSpPr>
            <a:spLocks noGrp="1"/>
          </p:cNvSpPr>
          <p:nvPr>
            <p:ph type="title"/>
          </p:nvPr>
        </p:nvSpPr>
        <p:spPr>
          <a:xfrm>
            <a:off x="588263" y="457200"/>
            <a:ext cx="11018520" cy="553998"/>
          </a:xfrm>
        </p:spPr>
        <p:txBody>
          <a:bodyPr/>
          <a:lstStyle/>
          <a:p>
            <a:r>
              <a:rPr lang="en-US"/>
              <a:t>Selection-inference prompting</a:t>
            </a:r>
          </a:p>
        </p:txBody>
      </p:sp>
      <p:sp>
        <p:nvSpPr>
          <p:cNvPr id="106" name="Text Placeholder 105">
            <a:extLst>
              <a:ext uri="{FF2B5EF4-FFF2-40B4-BE49-F238E27FC236}">
                <a16:creationId xmlns:a16="http://schemas.microsoft.com/office/drawing/2014/main" id="{85BD807A-6111-BBE7-4E50-C4B5A2989DD1}"/>
              </a:ext>
            </a:extLst>
          </p:cNvPr>
          <p:cNvSpPr>
            <a:spLocks noGrp="1"/>
          </p:cNvSpPr>
          <p:nvPr>
            <p:ph type="body" sz="quarter" idx="10"/>
          </p:nvPr>
        </p:nvSpPr>
        <p:spPr>
          <a:xfrm>
            <a:off x="584200" y="1435100"/>
            <a:ext cx="4963845" cy="4724370"/>
          </a:xfrm>
        </p:spPr>
        <p:txBody>
          <a:bodyPr/>
          <a:lstStyle/>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br>
              <a:rPr lang="en-US" sz="1400"/>
            </a:br>
            <a:br>
              <a:rPr lang="en-US" sz="1400"/>
            </a:br>
            <a:r>
              <a:rPr lang="en-US" sz="1400" b="1">
                <a:solidFill>
                  <a:schemeClr val="accent1"/>
                </a:solidFill>
              </a:rPr>
              <a:t>14 times </a:t>
            </a:r>
          </a:p>
          <a:p>
            <a:pPr>
              <a:spcBef>
                <a:spcPts val="0"/>
              </a:spcBef>
              <a:spcAft>
                <a:spcPts val="3000"/>
              </a:spcAft>
            </a:pPr>
            <a:endParaRPr lang="en-US" sz="1400"/>
          </a:p>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To solve "How many times can she slide before it closes" we need to first solve: </a:t>
            </a:r>
            <a:r>
              <a:rPr lang="en-US" sz="1400" b="1"/>
              <a:t>Chain-of-Thought</a:t>
            </a:r>
          </a:p>
          <a:p>
            <a:pPr>
              <a:spcBef>
                <a:spcPts val="0"/>
              </a:spcBef>
              <a:spcAft>
                <a:spcPts val="3000"/>
              </a:spcAft>
            </a:pPr>
            <a:r>
              <a:rPr lang="en-US" sz="1400" b="1">
                <a:solidFill>
                  <a:schemeClr val="accent1"/>
                </a:solidFill>
              </a:rPr>
              <a:t>How much time does it take for Amy to climb and slide?</a:t>
            </a:r>
          </a:p>
          <a:p>
            <a:pPr>
              <a:spcBef>
                <a:spcPts val="0"/>
              </a:spcBef>
              <a:spcAft>
                <a:spcPts val="3000"/>
              </a:spcAft>
            </a:pPr>
            <a:r>
              <a:rPr lang="en-US" sz="1400" b="1"/>
              <a:t>Decomposes problem into a smaller task (Reasoning)</a:t>
            </a:r>
            <a:endParaRPr lang="en-US" sz="1400"/>
          </a:p>
        </p:txBody>
      </p:sp>
      <p:sp>
        <p:nvSpPr>
          <p:cNvPr id="107" name="Text Placeholder 106">
            <a:extLst>
              <a:ext uri="{FF2B5EF4-FFF2-40B4-BE49-F238E27FC236}">
                <a16:creationId xmlns:a16="http://schemas.microsoft.com/office/drawing/2014/main" id="{1922B8A3-6184-6F36-7249-F9DE3D260EF5}"/>
              </a:ext>
            </a:extLst>
          </p:cNvPr>
          <p:cNvSpPr>
            <a:spLocks noGrp="1"/>
          </p:cNvSpPr>
          <p:nvPr>
            <p:ph type="body" sz="quarter" idx="12"/>
          </p:nvPr>
        </p:nvSpPr>
        <p:spPr>
          <a:xfrm>
            <a:off x="6705396" y="1435100"/>
            <a:ext cx="4874938" cy="4078039"/>
          </a:xfrm>
        </p:spPr>
        <p:txBody>
          <a:bodyPr/>
          <a:lstStyle/>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How much time does it take for Amy to climb and slide? </a:t>
            </a:r>
          </a:p>
          <a:p>
            <a:pPr>
              <a:spcBef>
                <a:spcPts val="0"/>
              </a:spcBef>
              <a:spcAft>
                <a:spcPts val="3000"/>
              </a:spcAft>
            </a:pPr>
            <a:r>
              <a:rPr lang="en-US" sz="1400"/>
              <a:t>It takes Amy 5 minutes to climb and slide</a:t>
            </a:r>
          </a:p>
          <a:p>
            <a:pPr>
              <a:spcBef>
                <a:spcPts val="0"/>
              </a:spcBef>
              <a:spcAft>
                <a:spcPts val="3000"/>
              </a:spcAft>
            </a:pPr>
            <a:r>
              <a:rPr lang="en-US" sz="1400"/>
              <a:t>It takes Amy 4 minutes to climb to the top of a slide. It takes her 1 minute to slide down. The water slides close in 15 minutes. How many times can she slide before it closes? </a:t>
            </a:r>
          </a:p>
          <a:p>
            <a:pPr>
              <a:spcBef>
                <a:spcPts val="0"/>
              </a:spcBef>
              <a:spcAft>
                <a:spcPts val="3000"/>
              </a:spcAft>
            </a:pPr>
            <a:r>
              <a:rPr lang="en-US" sz="1400"/>
              <a:t>It takes Amy 5 minutes to climb and slide. </a:t>
            </a:r>
          </a:p>
          <a:p>
            <a:pPr>
              <a:spcBef>
                <a:spcPts val="0"/>
              </a:spcBef>
              <a:spcAft>
                <a:spcPts val="3000"/>
              </a:spcAft>
            </a:pPr>
            <a:r>
              <a:rPr lang="en-US" sz="1400"/>
              <a:t>She can slide 3 times before the water slides close.</a:t>
            </a:r>
          </a:p>
        </p:txBody>
      </p:sp>
      <p:sp>
        <p:nvSpPr>
          <p:cNvPr id="125" name="TextBox 124">
            <a:extLst>
              <a:ext uri="{FF2B5EF4-FFF2-40B4-BE49-F238E27FC236}">
                <a16:creationId xmlns:a16="http://schemas.microsoft.com/office/drawing/2014/main" id="{C75E8DA6-4A8D-F766-E0E8-38A4D1DD3C70}"/>
              </a:ext>
            </a:extLst>
          </p:cNvPr>
          <p:cNvSpPr txBox="1"/>
          <p:nvPr/>
        </p:nvSpPr>
        <p:spPr>
          <a:xfrm>
            <a:off x="5796280" y="5513139"/>
            <a:ext cx="79501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latin typeface="Segoe UI" panose="020B0502040204020203" pitchFamily="34" charset="0"/>
                <a:cs typeface="Segoe UI" panose="020B0502040204020203" pitchFamily="34" charset="0"/>
              </a:rPr>
              <a:t>Add new fact to context</a:t>
            </a:r>
            <a:endParaRPr lang="en-CA" sz="1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210608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829707-3D04-2CCD-D8F0-3E9F7E117902}"/>
              </a:ext>
            </a:extLst>
          </p:cNvPr>
          <p:cNvSpPr txBox="1">
            <a:spLocks noGrp="1"/>
          </p:cNvSpPr>
          <p:nvPr>
            <p:ph type="title"/>
          </p:nvPr>
        </p:nvSpPr>
        <p:spPr/>
        <p:txBody>
          <a:bodyPr/>
          <a:lstStyle/>
          <a:p>
            <a:pPr lvl="0"/>
            <a:r>
              <a:rPr lang="en-US" noProof="0"/>
              <a:t>Model Adaptation with specific domain data</a:t>
            </a:r>
          </a:p>
        </p:txBody>
      </p:sp>
      <p:sp>
        <p:nvSpPr>
          <p:cNvPr id="37" name="Title 23">
            <a:extLst>
              <a:ext uri="{FF2B5EF4-FFF2-40B4-BE49-F238E27FC236}">
                <a16:creationId xmlns:a16="http://schemas.microsoft.com/office/drawing/2014/main" id="{2683CBD8-B118-546E-ABF4-C0E655DE284D}"/>
              </a:ext>
            </a:extLst>
          </p:cNvPr>
          <p:cNvSpPr txBox="1">
            <a:spLocks/>
          </p:cNvSpPr>
          <p:nvPr/>
        </p:nvSpPr>
        <p:spPr>
          <a:xfrm>
            <a:off x="588263" y="1581150"/>
            <a:ext cx="442030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spc="0">
                <a:solidFill>
                  <a:schemeClr val="accent1"/>
                </a:solidFill>
              </a:rPr>
              <a:t>Fine-Tuning</a:t>
            </a:r>
          </a:p>
        </p:txBody>
      </p:sp>
      <p:grpSp>
        <p:nvGrpSpPr>
          <p:cNvPr id="2" name="Group 1" descr="Fine-tune diagram">
            <a:extLst>
              <a:ext uri="{FF2B5EF4-FFF2-40B4-BE49-F238E27FC236}">
                <a16:creationId xmlns:a16="http://schemas.microsoft.com/office/drawing/2014/main" id="{73ABE337-E465-F132-ACBC-AA1AFA5B9F29}"/>
              </a:ext>
            </a:extLst>
          </p:cNvPr>
          <p:cNvGrpSpPr/>
          <p:nvPr/>
        </p:nvGrpSpPr>
        <p:grpSpPr>
          <a:xfrm>
            <a:off x="558094" y="2395070"/>
            <a:ext cx="5166687" cy="3850885"/>
            <a:chOff x="483302" y="1946086"/>
            <a:chExt cx="5166687" cy="3850885"/>
          </a:xfrm>
        </p:grpSpPr>
        <p:pic>
          <p:nvPicPr>
            <p:cNvPr id="4" name="Picture 16">
              <a:extLst>
                <a:ext uri="{FF2B5EF4-FFF2-40B4-BE49-F238E27FC236}">
                  <a16:creationId xmlns:a16="http://schemas.microsoft.com/office/drawing/2014/main" id="{88E6EB6D-142D-2346-554A-550F96CC0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49708" y="1946086"/>
              <a:ext cx="465821" cy="4658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04B4D6-E21A-9011-BA85-39C3A87E5D8B}"/>
                </a:ext>
              </a:extLst>
            </p:cNvPr>
            <p:cNvSpPr txBox="1"/>
            <p:nvPr/>
          </p:nvSpPr>
          <p:spPr>
            <a:xfrm>
              <a:off x="483302" y="2436838"/>
              <a:ext cx="171406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prstClr val="white"/>
                  </a:solidFill>
                  <a:effectLst/>
                  <a:uLnTx/>
                  <a:uFillTx/>
                  <a:ea typeface="+mn-ea"/>
                  <a:cs typeface="+mn-cs"/>
                </a:rPr>
                <a:t>Domain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i="0" u="none" strike="noStrike" kern="1200" cap="none" spc="0" normalizeH="0" baseline="0" noProof="0">
                  <a:ln>
                    <a:noFill/>
                  </a:ln>
                  <a:solidFill>
                    <a:prstClr val="white"/>
                  </a:solidFill>
                  <a:effectLst/>
                  <a:uLnTx/>
                  <a:uFillTx/>
                  <a:ea typeface="+mn-ea"/>
                  <a:cs typeface="+mn-cs"/>
                </a:rPr>
                <a:t>Small Set of Labeled Data</a:t>
              </a:r>
            </a:p>
          </p:txBody>
        </p:sp>
        <p:sp>
          <p:nvSpPr>
            <p:cNvPr id="9" name="TextBox 8">
              <a:extLst>
                <a:ext uri="{FF2B5EF4-FFF2-40B4-BE49-F238E27FC236}">
                  <a16:creationId xmlns:a16="http://schemas.microsoft.com/office/drawing/2014/main" id="{22EE38BF-FF64-878B-49CF-AD5D5672E137}"/>
                </a:ext>
              </a:extLst>
            </p:cNvPr>
            <p:cNvSpPr txBox="1"/>
            <p:nvPr/>
          </p:nvSpPr>
          <p:spPr>
            <a:xfrm>
              <a:off x="573254" y="3005091"/>
              <a:ext cx="1530232" cy="746358"/>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D1D5DB"/>
                  </a:solidFill>
                  <a:effectLst/>
                  <a:uLnTx/>
                  <a:uFillTx/>
                  <a:ea typeface="+mn-ea"/>
                  <a:cs typeface="+mn-cs"/>
                </a:rPr>
                <a:t>minimum of several thousand examples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D1D5DB"/>
                  </a:solidFill>
                  <a:effectLst/>
                  <a:uLnTx/>
                  <a:uFillTx/>
                  <a:ea typeface="+mn-ea"/>
                  <a:cs typeface="+mn-cs"/>
                </a:rPr>
                <a:t>Maximum of 2.5M tokens or 80-100mb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a:ln>
                  <a:noFill/>
                </a:ln>
                <a:solidFill>
                  <a:prstClr val="black"/>
                </a:solidFill>
                <a:effectLst/>
                <a:uLnTx/>
                <a:uFillTx/>
                <a:ea typeface="+mn-ea"/>
                <a:cs typeface="+mn-cs"/>
              </a:endParaRPr>
            </a:p>
          </p:txBody>
        </p:sp>
        <p:pic>
          <p:nvPicPr>
            <p:cNvPr id="11" name="Picture 10">
              <a:extLst>
                <a:ext uri="{FF2B5EF4-FFF2-40B4-BE49-F238E27FC236}">
                  <a16:creationId xmlns:a16="http://schemas.microsoft.com/office/drawing/2014/main" id="{E39AD980-92C5-45AB-B170-285F5B6F48C0}"/>
                </a:ext>
              </a:extLst>
            </p:cNvPr>
            <p:cNvPicPr>
              <a:picLocks noChangeAspect="1"/>
            </p:cNvPicPr>
            <p:nvPr/>
          </p:nvPicPr>
          <p:blipFill>
            <a:blip r:embed="rId4"/>
            <a:stretch>
              <a:fillRect/>
            </a:stretch>
          </p:blipFill>
          <p:spPr>
            <a:xfrm>
              <a:off x="3305130" y="2920560"/>
              <a:ext cx="1307438" cy="982743"/>
            </a:xfrm>
            <a:prstGeom prst="rect">
              <a:avLst/>
            </a:prstGeom>
          </p:spPr>
        </p:pic>
        <p:pic>
          <p:nvPicPr>
            <p:cNvPr id="12" name="Picture 10" descr="Stun piano storage artificial neural network animation - getec-solutions.com">
              <a:extLst>
                <a:ext uri="{FF2B5EF4-FFF2-40B4-BE49-F238E27FC236}">
                  <a16:creationId xmlns:a16="http://schemas.microsoft.com/office/drawing/2014/main" id="{163D9348-063C-B0DD-9474-BEE1E73E234D}"/>
                </a:ext>
              </a:extLst>
            </p:cNvPr>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144472" y="4545197"/>
              <a:ext cx="776149" cy="7761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A0AB23-A60A-F91B-3EF0-F40C726ED47B}"/>
                </a:ext>
              </a:extLst>
            </p:cNvPr>
            <p:cNvSpPr txBox="1"/>
            <p:nvPr/>
          </p:nvSpPr>
          <p:spPr>
            <a:xfrm>
              <a:off x="1552422" y="5219890"/>
              <a:ext cx="1925612"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prstClr val="white"/>
                  </a:solidFill>
                  <a:effectLst/>
                  <a:uLnTx/>
                  <a:uFillTx/>
                  <a:ea typeface="+mn-ea"/>
                  <a:cs typeface="+mn-cs"/>
                </a:rPr>
                <a:t>Fine-Tuned GPT-3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i="0" u="none" strike="noStrike" kern="1200" cap="none" spc="0" normalizeH="0" baseline="0" noProof="0">
                  <a:ln>
                    <a:noFill/>
                  </a:ln>
                  <a:solidFill>
                    <a:prstClr val="white"/>
                  </a:solidFill>
                  <a:effectLst/>
                  <a:uLnTx/>
                  <a:uFillTx/>
                  <a:ea typeface="+mn-ea"/>
                  <a:cs typeface="+mn-cs"/>
                </a:rPr>
                <a:t>Perform any domain-specific NLP tasks</a:t>
              </a:r>
            </a:p>
          </p:txBody>
        </p:sp>
        <p:sp>
          <p:nvSpPr>
            <p:cNvPr id="16" name="TextBox 15">
              <a:extLst>
                <a:ext uri="{FF2B5EF4-FFF2-40B4-BE49-F238E27FC236}">
                  <a16:creationId xmlns:a16="http://schemas.microsoft.com/office/drawing/2014/main" id="{73FB4EFD-63CB-ECA8-A7AC-BBED60E4DAEB}"/>
                </a:ext>
              </a:extLst>
            </p:cNvPr>
            <p:cNvSpPr txBox="1"/>
            <p:nvPr/>
          </p:nvSpPr>
          <p:spPr>
            <a:xfrm>
              <a:off x="2761144" y="4641434"/>
              <a:ext cx="2257071"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1"/>
                  </a:solidFill>
                  <a:effectLst/>
                  <a:uLnTx/>
                  <a:uFillTx/>
                  <a:ea typeface="+mn-ea"/>
                  <a:cs typeface="+mn-cs"/>
                </a:rPr>
                <a:t>Model parameters adjusted (Weights and Bias)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1"/>
                  </a:solidFill>
                  <a:effectLst/>
                  <a:uLnTx/>
                  <a:uFillTx/>
                  <a:ea typeface="+mn-ea"/>
                  <a:cs typeface="+mn-cs"/>
                </a:rPr>
                <a:t>Gradient Update</a:t>
              </a:r>
              <a:endParaRPr kumimoji="0" lang="en-CA" sz="1050" i="0" u="none" strike="noStrike" kern="1200" cap="none" spc="0" normalizeH="0" baseline="0" noProof="0">
                <a:ln>
                  <a:noFill/>
                </a:ln>
                <a:solidFill>
                  <a:schemeClr val="accent1"/>
                </a:solidFill>
                <a:effectLst/>
                <a:uLnTx/>
                <a:uFillTx/>
                <a:ea typeface="+mn-ea"/>
                <a:cs typeface="+mn-cs"/>
              </a:endParaRPr>
            </a:p>
          </p:txBody>
        </p:sp>
        <p:sp>
          <p:nvSpPr>
            <p:cNvPr id="17" name="TextBox 16">
              <a:extLst>
                <a:ext uri="{FF2B5EF4-FFF2-40B4-BE49-F238E27FC236}">
                  <a16:creationId xmlns:a16="http://schemas.microsoft.com/office/drawing/2014/main" id="{6E9FF31F-6813-9213-FE0A-B6102A881A7B}"/>
                </a:ext>
              </a:extLst>
            </p:cNvPr>
            <p:cNvSpPr txBox="1"/>
            <p:nvPr/>
          </p:nvSpPr>
          <p:spPr>
            <a:xfrm>
              <a:off x="4239277" y="3123211"/>
              <a:ext cx="1410712"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1"/>
                  </a:solidFill>
                  <a:effectLst/>
                  <a:uLnTx/>
                  <a:uFillTx/>
                  <a:ea typeface="+mn-ea"/>
                  <a:cs typeface="+mn-cs"/>
                </a:rPr>
                <a:t>high-dimensional vector 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1"/>
                  </a:solidFill>
                  <a:effectLst/>
                  <a:uLnTx/>
                  <a:uFillTx/>
                  <a:ea typeface="+mn-ea"/>
                  <a:cs typeface="+mn-cs"/>
                </a:rPr>
                <a:t>(Embeddings)</a:t>
              </a:r>
            </a:p>
          </p:txBody>
        </p:sp>
        <p:cxnSp>
          <p:nvCxnSpPr>
            <p:cNvPr id="18" name="Straight Arrow Connector 17">
              <a:extLst>
                <a:ext uri="{FF2B5EF4-FFF2-40B4-BE49-F238E27FC236}">
                  <a16:creationId xmlns:a16="http://schemas.microsoft.com/office/drawing/2014/main" id="{66F192CD-0EDD-D096-B4A1-F1DC7BBE9659}"/>
                </a:ext>
              </a:extLst>
            </p:cNvPr>
            <p:cNvCxnSpPr>
              <a:cxnSpLocks/>
            </p:cNvCxnSpPr>
            <p:nvPr/>
          </p:nvCxnSpPr>
          <p:spPr>
            <a:xfrm>
              <a:off x="1658195" y="2192134"/>
              <a:ext cx="4486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657001-5DC9-92B2-717F-F66CDE4A4FBE}"/>
                </a:ext>
              </a:extLst>
            </p:cNvPr>
            <p:cNvCxnSpPr>
              <a:cxnSpLocks/>
            </p:cNvCxnSpPr>
            <p:nvPr/>
          </p:nvCxnSpPr>
          <p:spPr>
            <a:xfrm>
              <a:off x="2532545" y="2521044"/>
              <a:ext cx="2" cy="48496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F78626-F636-51BC-A270-A7CB7FC12F89}"/>
                </a:ext>
              </a:extLst>
            </p:cNvPr>
            <p:cNvCxnSpPr>
              <a:cxnSpLocks/>
            </p:cNvCxnSpPr>
            <p:nvPr/>
          </p:nvCxnSpPr>
          <p:spPr>
            <a:xfrm>
              <a:off x="2515227" y="3845148"/>
              <a:ext cx="0" cy="73590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C478F0-495B-D391-FFFB-AF66B72212F3}"/>
                </a:ext>
              </a:extLst>
            </p:cNvPr>
            <p:cNvSpPr txBox="1"/>
            <p:nvPr/>
          </p:nvSpPr>
          <p:spPr>
            <a:xfrm>
              <a:off x="2159718" y="2038771"/>
              <a:ext cx="776148" cy="338554"/>
            </a:xfrm>
            <a:prstGeom prst="rect">
              <a:avLst/>
            </a:prstGeom>
            <a:solidFill>
              <a:schemeClr val="accent5">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a:ln>
                    <a:noFill/>
                  </a:ln>
                  <a:solidFill>
                    <a:schemeClr val="bg1"/>
                  </a:solidFill>
                  <a:effectLst/>
                  <a:uLnTx/>
                  <a:uFillTx/>
                  <a:ea typeface="+mn-ea"/>
                  <a:cs typeface="Segoe UI Light" panose="020B0502040204020203" pitchFamily="34" charset="0"/>
                </a:rPr>
                <a:t>GPT-3</a:t>
              </a:r>
            </a:p>
          </p:txBody>
        </p:sp>
        <p:cxnSp>
          <p:nvCxnSpPr>
            <p:cNvPr id="22" name="Straight Arrow Connector 21">
              <a:extLst>
                <a:ext uri="{FF2B5EF4-FFF2-40B4-BE49-F238E27FC236}">
                  <a16:creationId xmlns:a16="http://schemas.microsoft.com/office/drawing/2014/main" id="{E70ED7C5-01BC-0640-43D5-C318662F7617}"/>
                </a:ext>
              </a:extLst>
            </p:cNvPr>
            <p:cNvCxnSpPr>
              <a:cxnSpLocks/>
            </p:cNvCxnSpPr>
            <p:nvPr/>
          </p:nvCxnSpPr>
          <p:spPr>
            <a:xfrm>
              <a:off x="2856501" y="3324846"/>
              <a:ext cx="448629" cy="0"/>
            </a:xfrm>
            <a:prstGeom prst="straightConnector1">
              <a:avLst/>
            </a:prstGeom>
            <a:ln w="3810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D3E34ED4-001E-F142-CC32-216BE06BDA0F}"/>
              </a:ext>
            </a:extLst>
          </p:cNvPr>
          <p:cNvSpPr txBox="1"/>
          <p:nvPr/>
        </p:nvSpPr>
        <p:spPr>
          <a:xfrm>
            <a:off x="6618514" y="3149637"/>
            <a:ext cx="501538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ea typeface="+mn-ea"/>
                <a:cs typeface="+mn-cs"/>
              </a:rPr>
              <a:t>Fine-tuning </a:t>
            </a:r>
            <a:r>
              <a:rPr kumimoji="0" lang="en-US" sz="1800" b="0" i="0" u="none" strike="noStrike" kern="1200" cap="none" spc="0" normalizeH="0" baseline="0" noProof="0">
                <a:ln>
                  <a:noFill/>
                </a:ln>
                <a:effectLst/>
                <a:uLnTx/>
                <a:uFillTx/>
                <a:ea typeface="+mn-ea"/>
                <a:cs typeface="+mn-cs"/>
              </a:rPr>
              <a:t>results is a new model being generated with updated weights and biases.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ea typeface="+mn-ea"/>
                <a:cs typeface="+mn-cs"/>
              </a:rPr>
              <a:t>This is in contrast to </a:t>
            </a:r>
            <a:r>
              <a:rPr lang="en-US" sz="1800">
                <a:solidFill>
                  <a:schemeClr val="accent1"/>
                </a:solidFill>
              </a:rPr>
              <a:t>few-shot learning </a:t>
            </a:r>
            <a:r>
              <a:rPr kumimoji="0" lang="en-US" sz="1800" b="0" i="0" u="none" strike="noStrike" kern="1200" cap="none" spc="0" normalizeH="0" baseline="0" noProof="0">
                <a:ln>
                  <a:noFill/>
                </a:ln>
                <a:effectLst/>
                <a:uLnTx/>
                <a:uFillTx/>
                <a:ea typeface="+mn-ea"/>
                <a:cs typeface="+mn-cs"/>
              </a:rPr>
              <a:t>in which model weights and biases are not updated.</a:t>
            </a:r>
          </a:p>
        </p:txBody>
      </p:sp>
      <p:sp>
        <p:nvSpPr>
          <p:cNvPr id="3" name="TextBox 2">
            <a:extLst>
              <a:ext uri="{FF2B5EF4-FFF2-40B4-BE49-F238E27FC236}">
                <a16:creationId xmlns:a16="http://schemas.microsoft.com/office/drawing/2014/main" id="{6572FB1B-0C73-F5F2-52A3-50BAC58535A7}"/>
              </a:ext>
            </a:extLst>
          </p:cNvPr>
          <p:cNvSpPr txBox="1"/>
          <p:nvPr/>
        </p:nvSpPr>
        <p:spPr>
          <a:xfrm>
            <a:off x="2037090" y="4002808"/>
            <a:ext cx="1105858"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effectLst/>
                <a:uLnTx/>
                <a:uFillTx/>
                <a:ea typeface="+mn-ea"/>
                <a:cs typeface="Segoe UI Light" panose="020B0502040204020203" pitchFamily="34" charset="0"/>
              </a:rPr>
              <a:t>Fine-tuning</a:t>
            </a:r>
          </a:p>
        </p:txBody>
      </p:sp>
      <p:pic>
        <p:nvPicPr>
          <p:cNvPr id="8" name="Graphic 7" descr="Gears with solid fill">
            <a:extLst>
              <a:ext uri="{FF2B5EF4-FFF2-40B4-BE49-F238E27FC236}">
                <a16:creationId xmlns:a16="http://schemas.microsoft.com/office/drawing/2014/main" id="{CF120680-CF41-1BE4-6EF4-2BB34B3A93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78739" y="3555084"/>
            <a:ext cx="457197" cy="457197"/>
          </a:xfrm>
          <a:prstGeom prst="rect">
            <a:avLst/>
          </a:prstGeom>
        </p:spPr>
      </p:pic>
    </p:spTree>
    <p:extLst>
      <p:ext uri="{BB962C8B-B14F-4D97-AF65-F5344CB8AC3E}">
        <p14:creationId xmlns:p14="http://schemas.microsoft.com/office/powerpoint/2010/main" val="37540612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When Fine-Tuning is needed</a:t>
            </a:r>
          </a:p>
        </p:txBody>
      </p:sp>
      <p:sp>
        <p:nvSpPr>
          <p:cNvPr id="23" name="Content Placeholder 22">
            <a:extLst>
              <a:ext uri="{FF2B5EF4-FFF2-40B4-BE49-F238E27FC236}">
                <a16:creationId xmlns:a16="http://schemas.microsoft.com/office/drawing/2014/main" id="{46726587-09F4-34B3-E0E7-EE77E971E114}"/>
              </a:ext>
            </a:extLst>
          </p:cNvPr>
          <p:cNvSpPr>
            <a:spLocks noGrp="1"/>
          </p:cNvSpPr>
          <p:nvPr>
            <p:ph sz="quarter" idx="10"/>
          </p:nvPr>
        </p:nvSpPr>
        <p:spPr>
          <a:xfrm>
            <a:off x="584200" y="1435100"/>
            <a:ext cx="11018838" cy="3877985"/>
          </a:xfrm>
        </p:spPr>
        <p:txBody>
          <a:bodyPr/>
          <a:lstStyle/>
          <a:p>
            <a:pPr marL="0" indent="0">
              <a:buNone/>
            </a:pPr>
            <a:r>
              <a:rPr lang="en-US" sz="1800"/>
              <a:t>If model is making untrue statements (“hallucinations”), then mitigate the hallucinations</a:t>
            </a:r>
          </a:p>
          <a:p>
            <a:pPr marL="0" indent="0">
              <a:buNone/>
            </a:pPr>
            <a:r>
              <a:rPr lang="en-US" sz="1800"/>
              <a:t>Accuracy of results of the model does not meet customer requirements</a:t>
            </a:r>
          </a:p>
          <a:p>
            <a:pPr marL="0" indent="0">
              <a:buNone/>
            </a:pPr>
            <a:endParaRPr lang="en-US" sz="1800"/>
          </a:p>
          <a:p>
            <a:pPr marL="0" indent="0">
              <a:buNone/>
            </a:pPr>
            <a:endParaRPr lang="en-US" sz="1800"/>
          </a:p>
          <a:p>
            <a:pPr marL="0" indent="0">
              <a:buNone/>
            </a:pPr>
            <a:r>
              <a:rPr lang="en-US" sz="1800"/>
              <a:t>Fine-tuning lets you get more out of the models available through the API by providing:</a:t>
            </a:r>
          </a:p>
          <a:p>
            <a:r>
              <a:rPr lang="en-US" sz="1800"/>
              <a:t>Higher quality results than prompt design</a:t>
            </a:r>
          </a:p>
          <a:p>
            <a:r>
              <a:rPr lang="en-US" sz="1800"/>
              <a:t>Ability to train on more examples than can fit in a prompt</a:t>
            </a:r>
          </a:p>
          <a:p>
            <a:r>
              <a:rPr lang="en-US" sz="1800"/>
              <a:t>Lower latency requests</a:t>
            </a:r>
          </a:p>
          <a:p>
            <a:pPr marL="0" indent="0">
              <a:buNone/>
            </a:pPr>
            <a:endParaRPr lang="en-US" sz="1800"/>
          </a:p>
          <a:p>
            <a:pPr marL="0" indent="0">
              <a:buNone/>
            </a:pPr>
            <a:r>
              <a:rPr lang="en-US" sz="1800"/>
              <a:t>Fine-tuning improves over few-shot learning by training on many more examples than can fit in the prompt, letting you achieve better results on a wide number of tasks. </a:t>
            </a:r>
          </a:p>
          <a:p>
            <a:pPr marL="0" indent="0">
              <a:buNone/>
            </a:pPr>
            <a:endParaRPr lang="en-US" sz="1800"/>
          </a:p>
        </p:txBody>
      </p:sp>
      <p:grpSp>
        <p:nvGrpSpPr>
          <p:cNvPr id="7"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11144250" y="585788"/>
            <a:ext cx="465138" cy="516231"/>
            <a:chOff x="10087457" y="2194561"/>
            <a:chExt cx="379556" cy="379554"/>
          </a:xfrm>
        </p:grpSpPr>
        <p:sp>
          <p:nvSpPr>
            <p:cNvPr id="8" name="Rectangle 7">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12">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15">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05911584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Best practices of Fine-Tuning</a:t>
            </a:r>
          </a:p>
        </p:txBody>
      </p:sp>
      <p:sp>
        <p:nvSpPr>
          <p:cNvPr id="12" name="Content Placeholder 11">
            <a:extLst>
              <a:ext uri="{FF2B5EF4-FFF2-40B4-BE49-F238E27FC236}">
                <a16:creationId xmlns:a16="http://schemas.microsoft.com/office/drawing/2014/main" id="{01E59838-55E0-1038-42DC-D8657329A293}"/>
              </a:ext>
            </a:extLst>
          </p:cNvPr>
          <p:cNvSpPr>
            <a:spLocks noGrp="1"/>
          </p:cNvSpPr>
          <p:nvPr>
            <p:ph sz="quarter" idx="10"/>
          </p:nvPr>
        </p:nvSpPr>
        <p:spPr>
          <a:xfrm>
            <a:off x="584200" y="1435100"/>
            <a:ext cx="10331450" cy="4136517"/>
          </a:xfrm>
        </p:spPr>
        <p:txBody>
          <a:bodyPr/>
          <a:lstStyle/>
          <a:p>
            <a:pPr marL="0" indent="0">
              <a:buNone/>
            </a:pPr>
            <a:r>
              <a:rPr lang="en-US" sz="2400"/>
              <a:t>Fine-tuning data set must be in JSON format</a:t>
            </a:r>
          </a:p>
          <a:p>
            <a:pPr marL="0" indent="0">
              <a:buNone/>
            </a:pPr>
            <a:endParaRPr lang="en-US" sz="2400"/>
          </a:p>
          <a:p>
            <a:pPr marL="0" indent="0">
              <a:buNone/>
            </a:pPr>
            <a:r>
              <a:rPr lang="en-US" sz="2400"/>
              <a:t>A set of training examples that each consist of a single input ("prompt") </a:t>
            </a:r>
            <a:br>
              <a:rPr lang="en-US" sz="2400"/>
            </a:br>
            <a:r>
              <a:rPr lang="en-US" sz="2400"/>
              <a:t>and its associated output ("completion")</a:t>
            </a:r>
          </a:p>
          <a:p>
            <a:pPr marL="0" indent="0">
              <a:buNone/>
            </a:pPr>
            <a:endParaRPr lang="en-US" sz="2400"/>
          </a:p>
          <a:p>
            <a:pPr marL="0" indent="0">
              <a:buNone/>
            </a:pPr>
            <a:r>
              <a:rPr lang="en-US" sz="2400"/>
              <a:t>For classification task, the prompt is the problem statement, completion </a:t>
            </a:r>
            <a:br>
              <a:rPr lang="en-US" sz="2400"/>
            </a:br>
            <a:r>
              <a:rPr lang="en-US" sz="2400"/>
              <a:t>is the target class</a:t>
            </a:r>
          </a:p>
          <a:p>
            <a:pPr marL="0" indent="0">
              <a:buNone/>
            </a:pPr>
            <a:endParaRPr lang="en-US" sz="2400"/>
          </a:p>
          <a:p>
            <a:pPr marL="0" indent="0">
              <a:buNone/>
            </a:pPr>
            <a:r>
              <a:rPr lang="en-US" sz="2400"/>
              <a:t>For text generation task, the prompt is the instruction/question/request, </a:t>
            </a:r>
            <a:br>
              <a:rPr lang="en-US" sz="2400"/>
            </a:br>
            <a:r>
              <a:rPr lang="en-US" sz="2400"/>
              <a:t>and completion is the text ground truth</a:t>
            </a:r>
          </a:p>
        </p:txBody>
      </p:sp>
      <p:pic>
        <p:nvPicPr>
          <p:cNvPr id="4" name="Graphic 3">
            <a:extLst>
              <a:ext uri="{FF2B5EF4-FFF2-40B4-BE49-F238E27FC236}">
                <a16:creationId xmlns:a16="http://schemas.microsoft.com/office/drawing/2014/main" id="{6895C5E0-8AC1-5718-26A1-38D538D9307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125199" y="539312"/>
            <a:ext cx="646112" cy="646112"/>
          </a:xfrm>
          <a:prstGeom prst="rect">
            <a:avLst/>
          </a:prstGeom>
        </p:spPr>
      </p:pic>
    </p:spTree>
    <p:extLst>
      <p:ext uri="{BB962C8B-B14F-4D97-AF65-F5344CB8AC3E}">
        <p14:creationId xmlns:p14="http://schemas.microsoft.com/office/powerpoint/2010/main" val="281840692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Best practices of Fine-Tuning</a:t>
            </a:r>
          </a:p>
        </p:txBody>
      </p:sp>
      <p:sp>
        <p:nvSpPr>
          <p:cNvPr id="16" name="Content Placeholder 15">
            <a:extLst>
              <a:ext uri="{FF2B5EF4-FFF2-40B4-BE49-F238E27FC236}">
                <a16:creationId xmlns:a16="http://schemas.microsoft.com/office/drawing/2014/main" id="{3828FA43-9E13-4FDA-5942-B25945C44225}"/>
              </a:ext>
            </a:extLst>
          </p:cNvPr>
          <p:cNvSpPr>
            <a:spLocks noGrp="1"/>
          </p:cNvSpPr>
          <p:nvPr>
            <p:ph sz="quarter" idx="10"/>
          </p:nvPr>
        </p:nvSpPr>
        <p:spPr>
          <a:xfrm>
            <a:off x="584200" y="1435100"/>
            <a:ext cx="11018838" cy="4875181"/>
          </a:xfrm>
        </p:spPr>
        <p:txBody>
          <a:bodyPr/>
          <a:lstStyle/>
          <a:p>
            <a:pPr marL="0" indent="0">
              <a:buNone/>
            </a:pPr>
            <a:r>
              <a:rPr lang="en-US" sz="2400"/>
              <a:t>Fine-tuning data size: Advanced model (Davinci) performs better with limited amount of data; with enough data, all models do well. </a:t>
            </a:r>
          </a:p>
          <a:p>
            <a:pPr marL="0" indent="0">
              <a:buNone/>
            </a:pPr>
            <a:endParaRPr lang="en-US" sz="2400"/>
          </a:p>
          <a:p>
            <a:pPr marL="0" indent="0">
              <a:buNone/>
            </a:pPr>
            <a:r>
              <a:rPr lang="en-US" sz="2400"/>
              <a:t>Fine-tuning performs better with more high-quality examples. </a:t>
            </a:r>
          </a:p>
          <a:p>
            <a:pPr marL="0" indent="0">
              <a:buNone/>
            </a:pPr>
            <a:endParaRPr lang="en-US" sz="2400"/>
          </a:p>
          <a:p>
            <a:pPr marL="0" indent="0">
              <a:buNone/>
            </a:pPr>
            <a:r>
              <a:rPr lang="en-US" sz="2400"/>
              <a:t>To fine-tune a model that performs better than using a high-quality prompt with base models, you should provide at least a few hundred high-quality examples, ideally vetted by human experts. </a:t>
            </a:r>
          </a:p>
          <a:p>
            <a:pPr marL="0" indent="0">
              <a:buNone/>
            </a:pPr>
            <a:endParaRPr lang="en-US" sz="2400"/>
          </a:p>
          <a:p>
            <a:pPr marL="0" indent="0">
              <a:buNone/>
            </a:pPr>
            <a:r>
              <a:rPr lang="en-US" sz="2400"/>
              <a:t>From there, performance tends to linearly increase with every doubling of the number of examples. Increasing the number of examples is usually the best and most reliable way of improving accuracy. </a:t>
            </a:r>
          </a:p>
        </p:txBody>
      </p:sp>
      <p:grpSp>
        <p:nvGrpSpPr>
          <p:cNvPr id="4" name="equipment monitoring">
            <a:extLst>
              <a:ext uri="{FF2B5EF4-FFF2-40B4-BE49-F238E27FC236}">
                <a16:creationId xmlns:a16="http://schemas.microsoft.com/office/drawing/2014/main" id="{0F0C8E95-3E2C-4681-8E9C-94B4E37BA2C2}"/>
              </a:ext>
              <a:ext uri="{C183D7F6-B498-43B3-948B-1728B52AA6E4}">
                <adec:decorative xmlns:adec="http://schemas.microsoft.com/office/drawing/2017/decorative" val="1"/>
              </a:ext>
            </a:extLst>
          </p:cNvPr>
          <p:cNvGrpSpPr/>
          <p:nvPr/>
        </p:nvGrpSpPr>
        <p:grpSpPr>
          <a:xfrm>
            <a:off x="11116638" y="578379"/>
            <a:ext cx="478203" cy="433111"/>
            <a:chOff x="6366922" y="3978815"/>
            <a:chExt cx="351378" cy="350012"/>
          </a:xfrm>
        </p:grpSpPr>
        <p:sp>
          <p:nvSpPr>
            <p:cNvPr id="5" name="Freeform 4">
              <a:extLst>
                <a:ext uri="{FF2B5EF4-FFF2-40B4-BE49-F238E27FC236}">
                  <a16:creationId xmlns:a16="http://schemas.microsoft.com/office/drawing/2014/main" id="{EA677318-2E0F-4101-B183-8A495288798B}"/>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4C00BF23-9937-478A-B7D8-1ADA77FA4099}"/>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6">
              <a:extLst>
                <a:ext uri="{FF2B5EF4-FFF2-40B4-BE49-F238E27FC236}">
                  <a16:creationId xmlns:a16="http://schemas.microsoft.com/office/drawing/2014/main" id="{3FFDC046-7681-46B8-8B09-5DF2FC76373E}"/>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4119644-2EAB-4EFF-AF11-9C74D8CD6B21}"/>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3937947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Best practices of Fine-Tuning</a:t>
            </a:r>
          </a:p>
        </p:txBody>
      </p:sp>
      <p:sp>
        <p:nvSpPr>
          <p:cNvPr id="23" name="Content Placeholder 22">
            <a:extLst>
              <a:ext uri="{FF2B5EF4-FFF2-40B4-BE49-F238E27FC236}">
                <a16:creationId xmlns:a16="http://schemas.microsoft.com/office/drawing/2014/main" id="{55B330C7-3EB6-4321-7521-5D231B220ECF}"/>
              </a:ext>
            </a:extLst>
          </p:cNvPr>
          <p:cNvSpPr>
            <a:spLocks noGrp="1"/>
          </p:cNvSpPr>
          <p:nvPr>
            <p:ph sz="quarter" idx="10"/>
          </p:nvPr>
        </p:nvSpPr>
        <p:spPr>
          <a:xfrm>
            <a:off x="584200" y="1435100"/>
            <a:ext cx="7790688" cy="2215991"/>
          </a:xfrm>
        </p:spPr>
        <p:txBody>
          <a:bodyPr/>
          <a:lstStyle/>
          <a:p>
            <a:pPr marL="0" indent="0">
              <a:buNone/>
            </a:pPr>
            <a:r>
              <a:rPr lang="en-US" sz="2400"/>
              <a:t>Make sure to completely remove wrong labels in fine-tuning dataset. If you are fine-tuning on a pre-existing dataset rather than writing prompts from scratch, be sure to manually review your data for offensive or inaccurate content if possible, or review as many random samples of the dataset as possible if it is large.</a:t>
            </a:r>
          </a:p>
        </p:txBody>
      </p:sp>
      <p:grpSp>
        <p:nvGrpSpPr>
          <p:cNvPr id="4"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11029950" y="588796"/>
            <a:ext cx="579438" cy="566457"/>
            <a:chOff x="4477326" y="5668469"/>
            <a:chExt cx="397725" cy="400412"/>
          </a:xfrm>
        </p:grpSpPr>
        <p:sp>
          <p:nvSpPr>
            <p:cNvPr id="5"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88307817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Fine-Tuning data formatting</a:t>
            </a:r>
          </a:p>
        </p:txBody>
      </p:sp>
      <p:sp>
        <p:nvSpPr>
          <p:cNvPr id="16" name="Content Placeholder 15">
            <a:extLst>
              <a:ext uri="{FF2B5EF4-FFF2-40B4-BE49-F238E27FC236}">
                <a16:creationId xmlns:a16="http://schemas.microsoft.com/office/drawing/2014/main" id="{1743DEF7-E7B1-A0EC-1121-678AA12B1044}"/>
              </a:ext>
            </a:extLst>
          </p:cNvPr>
          <p:cNvSpPr>
            <a:spLocks noGrp="1"/>
          </p:cNvSpPr>
          <p:nvPr>
            <p:ph sz="quarter" idx="10"/>
          </p:nvPr>
        </p:nvSpPr>
        <p:spPr>
          <a:xfrm>
            <a:off x="584200" y="1435100"/>
            <a:ext cx="11018838" cy="4210383"/>
          </a:xfrm>
        </p:spPr>
        <p:txBody>
          <a:bodyPr/>
          <a:lstStyle/>
          <a:p>
            <a:pPr marL="0" indent="0">
              <a:buNone/>
            </a:pPr>
            <a:r>
              <a:rPr lang="en-US" sz="2400"/>
              <a:t>To fine-tune a model, you'll need a set of training examples that each consist </a:t>
            </a:r>
            <a:br>
              <a:rPr lang="en-US" sz="2400"/>
            </a:br>
            <a:r>
              <a:rPr lang="en-US" sz="2400"/>
              <a:t>of a single input ("prompt") and its associated output ("completion"). </a:t>
            </a:r>
          </a:p>
          <a:p>
            <a:pPr marL="0" indent="0">
              <a:buNone/>
            </a:pPr>
            <a:endParaRPr lang="en-US" sz="2400"/>
          </a:p>
          <a:p>
            <a:pPr marL="0" indent="0">
              <a:buNone/>
            </a:pPr>
            <a:r>
              <a:rPr lang="en-US" sz="2400"/>
              <a:t>This is notably different from using the base models, where you might input detailed instructions or multiple examples in a single prompt.</a:t>
            </a:r>
          </a:p>
          <a:p>
            <a:pPr marL="0" indent="0">
              <a:buNone/>
            </a:pPr>
            <a:endParaRPr lang="en-US" sz="2400"/>
          </a:p>
          <a:p>
            <a:pPr marL="0" indent="0">
              <a:buNone/>
            </a:pPr>
            <a:r>
              <a:rPr lang="en-US" sz="2400"/>
              <a:t>Each prompt should end with a fixed separator to inform the model when </a:t>
            </a:r>
          </a:p>
          <a:p>
            <a:pPr marL="0" indent="0">
              <a:buNone/>
            </a:pPr>
            <a:r>
              <a:rPr lang="en-US" sz="2400"/>
              <a:t>the prompt ends and the completion begins. </a:t>
            </a:r>
          </a:p>
          <a:p>
            <a:pPr marL="0" indent="0">
              <a:buNone/>
            </a:pPr>
            <a:r>
              <a:rPr lang="en-US" sz="2400"/>
              <a:t>A simple separator which generally works well is \n\n###\n\n. </a:t>
            </a:r>
          </a:p>
          <a:p>
            <a:pPr marL="0" indent="0">
              <a:buNone/>
            </a:pPr>
            <a:r>
              <a:rPr lang="en-US" sz="2400"/>
              <a:t>The separator should not appear elsewhere in any prompt.</a:t>
            </a:r>
          </a:p>
        </p:txBody>
      </p:sp>
      <p:grpSp>
        <p:nvGrpSpPr>
          <p:cNvPr id="3" name="equipment monitoring">
            <a:extLst>
              <a:ext uri="{FF2B5EF4-FFF2-40B4-BE49-F238E27FC236}">
                <a16:creationId xmlns:a16="http://schemas.microsoft.com/office/drawing/2014/main" id="{0F0C8E95-3E2C-4681-8E9C-94B4E37BA2C2}"/>
              </a:ext>
              <a:ext uri="{C183D7F6-B498-43B3-948B-1728B52AA6E4}">
                <adec:decorative xmlns:adec="http://schemas.microsoft.com/office/drawing/2017/decorative" val="1"/>
              </a:ext>
            </a:extLst>
          </p:cNvPr>
          <p:cNvGrpSpPr/>
          <p:nvPr/>
        </p:nvGrpSpPr>
        <p:grpSpPr>
          <a:xfrm>
            <a:off x="11116462" y="585788"/>
            <a:ext cx="486576" cy="490132"/>
            <a:chOff x="6366922" y="3978815"/>
            <a:chExt cx="351378" cy="350012"/>
          </a:xfrm>
        </p:grpSpPr>
        <p:sp>
          <p:nvSpPr>
            <p:cNvPr id="4" name="Freeform 3">
              <a:extLst>
                <a:ext uri="{FF2B5EF4-FFF2-40B4-BE49-F238E27FC236}">
                  <a16:creationId xmlns:a16="http://schemas.microsoft.com/office/drawing/2014/main" id="{EA677318-2E0F-4101-B183-8A495288798B}"/>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4C00BF23-9937-478A-B7D8-1ADA77FA4099}"/>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3FFDC046-7681-46B8-8B09-5DF2FC76373E}"/>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04119644-2EAB-4EFF-AF11-9C74D8CD6B21}"/>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3835363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Fine-Tuning Data Formatting</a:t>
            </a:r>
          </a:p>
        </p:txBody>
      </p:sp>
      <p:sp>
        <p:nvSpPr>
          <p:cNvPr id="15" name="Content Placeholder 14">
            <a:extLst>
              <a:ext uri="{FF2B5EF4-FFF2-40B4-BE49-F238E27FC236}">
                <a16:creationId xmlns:a16="http://schemas.microsoft.com/office/drawing/2014/main" id="{AFDB5442-C51C-473F-DDDF-3FCD32F0C9A7}"/>
              </a:ext>
            </a:extLst>
          </p:cNvPr>
          <p:cNvSpPr>
            <a:spLocks noGrp="1"/>
          </p:cNvSpPr>
          <p:nvPr>
            <p:ph sz="quarter" idx="10"/>
          </p:nvPr>
        </p:nvSpPr>
        <p:spPr>
          <a:xfrm>
            <a:off x="584200" y="1435100"/>
            <a:ext cx="10719728" cy="4185761"/>
          </a:xfrm>
        </p:spPr>
        <p:txBody>
          <a:bodyPr/>
          <a:lstStyle/>
          <a:p>
            <a:pPr marL="0" indent="0">
              <a:buNone/>
            </a:pPr>
            <a:r>
              <a:rPr lang="en-US" sz="2000"/>
              <a:t>Each completion should start with a whitespace due to tokenization, which tokenizes most words with a preceding whitespace.</a:t>
            </a:r>
          </a:p>
          <a:p>
            <a:pPr marL="0" indent="0">
              <a:buNone/>
            </a:pPr>
            <a:endParaRPr lang="en-US" sz="2000"/>
          </a:p>
          <a:p>
            <a:pPr marL="0" indent="0">
              <a:buNone/>
            </a:pPr>
            <a:r>
              <a:rPr lang="en-US" sz="2000"/>
              <a:t>Each completion should end with a fixed stop sequence to inform the model when the completion ends. </a:t>
            </a:r>
          </a:p>
          <a:p>
            <a:pPr marL="0" indent="0">
              <a:buNone/>
            </a:pPr>
            <a:endParaRPr lang="en-US" sz="2000"/>
          </a:p>
          <a:p>
            <a:pPr marL="0" indent="0">
              <a:buNone/>
            </a:pPr>
            <a:r>
              <a:rPr lang="en-US" sz="2000"/>
              <a:t>A stop sequence could be \n, ###, or any other token that does not appear in any completion.</a:t>
            </a:r>
          </a:p>
          <a:p>
            <a:pPr marL="0" indent="0">
              <a:buNone/>
            </a:pPr>
            <a:endParaRPr lang="en-US" sz="2000"/>
          </a:p>
          <a:p>
            <a:pPr marL="0" indent="0">
              <a:buNone/>
            </a:pPr>
            <a:r>
              <a:rPr lang="en-US" sz="2000"/>
              <a:t>For inference, you should format your prompts in the same way as you did when creating the training dataset, including the same separator. </a:t>
            </a:r>
          </a:p>
          <a:p>
            <a:pPr marL="0" indent="0">
              <a:buNone/>
            </a:pPr>
            <a:endParaRPr lang="en-US" sz="2000"/>
          </a:p>
          <a:p>
            <a:pPr marL="0" indent="0">
              <a:buNone/>
            </a:pPr>
            <a:r>
              <a:rPr lang="en-US" sz="2000"/>
              <a:t>Also specify the same stop sequence to properly truncate the completion.</a:t>
            </a:r>
          </a:p>
        </p:txBody>
      </p:sp>
      <p:grpSp>
        <p:nvGrpSpPr>
          <p:cNvPr id="4" name="LANGUAGE ICON">
            <a:extLst>
              <a:ext uri="{FF2B5EF4-FFF2-40B4-BE49-F238E27FC236}">
                <a16:creationId xmlns:a16="http://schemas.microsoft.com/office/drawing/2014/main" id="{EE8A22EF-16B9-4B39-BE82-ABAA931F864D}"/>
              </a:ext>
              <a:ext uri="{C183D7F6-B498-43B3-948B-1728B52AA6E4}">
                <adec:decorative xmlns:adec="http://schemas.microsoft.com/office/drawing/2017/decorative" val="1"/>
              </a:ext>
            </a:extLst>
          </p:cNvPr>
          <p:cNvGrpSpPr/>
          <p:nvPr/>
        </p:nvGrpSpPr>
        <p:grpSpPr>
          <a:xfrm>
            <a:off x="10906125" y="549259"/>
            <a:ext cx="696913" cy="609566"/>
            <a:chOff x="1170121" y="2554751"/>
            <a:chExt cx="788316" cy="630984"/>
          </a:xfrm>
        </p:grpSpPr>
        <p:sp>
          <p:nvSpPr>
            <p:cNvPr id="5" name="Freeform: Shape 27">
              <a:extLst>
                <a:ext uri="{FF2B5EF4-FFF2-40B4-BE49-F238E27FC236}">
                  <a16:creationId xmlns:a16="http://schemas.microsoft.com/office/drawing/2014/main" id="{9465DFCD-26BF-476D-9854-798DAC6770F2}"/>
                </a:ext>
                <a:ext uri="{C183D7F6-B498-43B3-948B-1728B52AA6E4}">
                  <adec:decorative xmlns:adec="http://schemas.microsoft.com/office/drawing/2017/decorative" val="1"/>
                </a:ext>
              </a:extLst>
            </p:cNvPr>
            <p:cNvSpPr/>
            <p:nvPr/>
          </p:nvSpPr>
          <p:spPr bwMode="auto">
            <a:xfrm>
              <a:off x="1170121" y="2587585"/>
              <a:ext cx="338339" cy="247630"/>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Shape 28">
              <a:extLst>
                <a:ext uri="{FF2B5EF4-FFF2-40B4-BE49-F238E27FC236}">
                  <a16:creationId xmlns:a16="http://schemas.microsoft.com/office/drawing/2014/main" id="{0AA1B711-BC7E-4E79-BAE8-19BE005C447A}"/>
                </a:ext>
                <a:ext uri="{C183D7F6-B498-43B3-948B-1728B52AA6E4}">
                  <adec:decorative xmlns:adec="http://schemas.microsoft.com/office/drawing/2017/decorative" val="1"/>
                </a:ext>
              </a:extLst>
            </p:cNvPr>
            <p:cNvSpPr/>
            <p:nvPr/>
          </p:nvSpPr>
          <p:spPr bwMode="auto">
            <a:xfrm>
              <a:off x="1620098" y="2938105"/>
              <a:ext cx="338339" cy="247630"/>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Shape 29">
              <a:extLst>
                <a:ext uri="{FF2B5EF4-FFF2-40B4-BE49-F238E27FC236}">
                  <a16:creationId xmlns:a16="http://schemas.microsoft.com/office/drawing/2014/main" id="{6D045390-D28C-46C9-B5EF-BB949F358C3B}"/>
                </a:ext>
                <a:ext uri="{C183D7F6-B498-43B3-948B-1728B52AA6E4}">
                  <adec:decorative xmlns:adec="http://schemas.microsoft.com/office/drawing/2017/decorative" val="1"/>
                </a:ext>
              </a:extLst>
            </p:cNvPr>
            <p:cNvSpPr/>
            <p:nvPr/>
          </p:nvSpPr>
          <p:spPr bwMode="auto">
            <a:xfrm rot="18188466">
              <a:off x="1262696" y="2626465"/>
              <a:ext cx="589598" cy="446169"/>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0134935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Hyperparameters specific to Fine-Tuning</a:t>
            </a:r>
          </a:p>
        </p:txBody>
      </p:sp>
      <p:graphicFrame>
        <p:nvGraphicFramePr>
          <p:cNvPr id="3" name="Content Placeholder 9">
            <a:extLst>
              <a:ext uri="{FF2B5EF4-FFF2-40B4-BE49-F238E27FC236}">
                <a16:creationId xmlns:a16="http://schemas.microsoft.com/office/drawing/2014/main" id="{B1AD5459-3450-3B0E-E20D-21B7F26C3963}"/>
              </a:ext>
            </a:extLst>
          </p:cNvPr>
          <p:cNvGraphicFramePr>
            <a:graphicFrameLocks/>
          </p:cNvGraphicFramePr>
          <p:nvPr>
            <p:extLst>
              <p:ext uri="{D42A27DB-BD31-4B8C-83A1-F6EECF244321}">
                <p14:modId xmlns:p14="http://schemas.microsoft.com/office/powerpoint/2010/main" val="1475095708"/>
              </p:ext>
            </p:extLst>
          </p:nvPr>
        </p:nvGraphicFramePr>
        <p:xfrm>
          <a:off x="609964" y="1436688"/>
          <a:ext cx="10999424" cy="4838514"/>
        </p:xfrm>
        <a:graphic>
          <a:graphicData uri="http://schemas.openxmlformats.org/drawingml/2006/table">
            <a:tbl>
              <a:tblPr firstRow="1" bandRow="1">
                <a:tableStyleId>{2D5ABB26-0587-4C30-8999-92F81FD0307C}</a:tableStyleId>
              </a:tblPr>
              <a:tblGrid>
                <a:gridCol w="2099938">
                  <a:extLst>
                    <a:ext uri="{9D8B030D-6E8A-4147-A177-3AD203B41FA5}">
                      <a16:colId xmlns:a16="http://schemas.microsoft.com/office/drawing/2014/main" val="3098440304"/>
                    </a:ext>
                  </a:extLst>
                </a:gridCol>
                <a:gridCol w="2457999">
                  <a:extLst>
                    <a:ext uri="{9D8B030D-6E8A-4147-A177-3AD203B41FA5}">
                      <a16:colId xmlns:a16="http://schemas.microsoft.com/office/drawing/2014/main" val="1736408034"/>
                    </a:ext>
                  </a:extLst>
                </a:gridCol>
                <a:gridCol w="6441487">
                  <a:extLst>
                    <a:ext uri="{9D8B030D-6E8A-4147-A177-3AD203B41FA5}">
                      <a16:colId xmlns:a16="http://schemas.microsoft.com/office/drawing/2014/main" val="2608010654"/>
                    </a:ext>
                  </a:extLst>
                </a:gridCol>
              </a:tblGrid>
              <a:tr h="360827">
                <a:tc>
                  <a:txBody>
                    <a:bodyPr/>
                    <a:lstStyle/>
                    <a:p>
                      <a:pPr rtl="0" fontAlgn="t">
                        <a:spcBef>
                          <a:spcPts val="0"/>
                        </a:spcBef>
                        <a:spcAft>
                          <a:spcPts val="0"/>
                        </a:spcAft>
                      </a:pPr>
                      <a:r>
                        <a:rPr lang="en-US" sz="1400" b="1" u="none" strike="noStrike" kern="1200">
                          <a:solidFill>
                            <a:schemeClr val="accent1"/>
                          </a:solidFill>
                          <a:effectLst/>
                        </a:rPr>
                        <a:t>Parameter</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tc>
                  <a:txBody>
                    <a:bodyPr/>
                    <a:lstStyle/>
                    <a:p>
                      <a:pPr lvl="0">
                        <a:spcBef>
                          <a:spcPts val="0"/>
                        </a:spcBef>
                        <a:spcAft>
                          <a:spcPts val="0"/>
                        </a:spcAft>
                        <a:buNone/>
                      </a:pPr>
                      <a:r>
                        <a:rPr lang="en-US" sz="1400" b="1" u="none" strike="noStrike" kern="1200">
                          <a:solidFill>
                            <a:schemeClr val="accent1"/>
                          </a:solidFill>
                          <a:effectLst/>
                        </a:rPr>
                        <a:t>Description</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400" b="1" u="none" strike="noStrike" kern="1200">
                          <a:solidFill>
                            <a:schemeClr val="accent1"/>
                          </a:solidFill>
                          <a:effectLst/>
                        </a:rPr>
                        <a:t>Recommendation</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762042"/>
                  </a:ext>
                </a:extLst>
              </a:tr>
              <a:tr h="885283">
                <a:tc>
                  <a:txBody>
                    <a:bodyPr/>
                    <a:lstStyle/>
                    <a:p>
                      <a:pPr rtl="0" fontAlgn="t">
                        <a:spcBef>
                          <a:spcPts val="0"/>
                        </a:spcBef>
                        <a:spcAft>
                          <a:spcPts val="0"/>
                        </a:spcAft>
                      </a:pPr>
                      <a:r>
                        <a:rPr lang="en-US" sz="1100" b="1" u="none" strike="noStrike" kern="1200">
                          <a:solidFill>
                            <a:schemeClr val="tx1"/>
                          </a:solidFill>
                          <a:effectLst/>
                        </a:rPr>
                        <a:t>n_epochs</a:t>
                      </a:r>
                    </a:p>
                    <a:p>
                      <a:pPr rtl="0" fontAlgn="t">
                        <a:spcBef>
                          <a:spcPts val="0"/>
                        </a:spcBef>
                        <a:spcAft>
                          <a:spcPts val="0"/>
                        </a:spcAft>
                      </a:pPr>
                      <a:r>
                        <a:rPr lang="en-US" sz="1100" u="none" strike="noStrike" kern="1200">
                          <a:solidFill>
                            <a:schemeClr val="tx1"/>
                          </a:solidFill>
                          <a:effectLst/>
                        </a:rPr>
                        <a:t>controls how many times each example is trained on</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number of epochs to train the model for. An epoch refers to one full cycle through the training dataset.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spcBef>
                          <a:spcPts val="0"/>
                        </a:spcBef>
                        <a:spcAft>
                          <a:spcPts val="0"/>
                        </a:spcAft>
                        <a:buNone/>
                      </a:pPr>
                      <a:r>
                        <a:rPr lang="en-US" sz="1100" u="none" strike="noStrike" kern="1200">
                          <a:solidFill>
                            <a:schemeClr val="tx1"/>
                          </a:solidFill>
                          <a:effectLst/>
                        </a:rPr>
                        <a:t>Start from 4 and small datasets may need more epochs and large datasets may need fewer epochs.</a:t>
                      </a:r>
                      <a:br>
                        <a:rPr lang="en-US" sz="1100" u="none" strike="noStrike" kern="1200">
                          <a:solidFill>
                            <a:schemeClr val="tx1"/>
                          </a:solidFill>
                          <a:effectLst/>
                        </a:rPr>
                      </a:br>
                      <a:r>
                        <a:rPr lang="en-US" sz="1100" u="none" strike="noStrike" kern="1200">
                          <a:solidFill>
                            <a:schemeClr val="tx1"/>
                          </a:solidFill>
                          <a:effectLst/>
                        </a:rPr>
                        <a:t>If you see low training accuracy (underfitting), try increasing n_epochs. If you see high training accuracy but low validation accuracy (overfitting), try lowering n_epochs.</a:t>
                      </a:r>
                      <a:endParaRPr lang="en-US">
                        <a:solidFill>
                          <a:schemeClr val="tx1"/>
                        </a:solidFill>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884865"/>
                  </a:ext>
                </a:extLst>
              </a:tr>
              <a:tr h="885283">
                <a:tc>
                  <a:txBody>
                    <a:bodyPr/>
                    <a:lstStyle/>
                    <a:p>
                      <a:pPr rtl="0" fontAlgn="t">
                        <a:spcBef>
                          <a:spcPts val="0"/>
                        </a:spcBef>
                        <a:spcAft>
                          <a:spcPts val="0"/>
                        </a:spcAft>
                      </a:pPr>
                      <a:r>
                        <a:rPr lang="en-US" sz="1100" b="1" u="none" strike="noStrike" kern="1200">
                          <a:solidFill>
                            <a:schemeClr val="tx1"/>
                          </a:solidFill>
                          <a:effectLst/>
                        </a:rPr>
                        <a:t>batch_size</a:t>
                      </a:r>
                    </a:p>
                    <a:p>
                      <a:pPr rtl="0" fontAlgn="t">
                        <a:spcBef>
                          <a:spcPts val="0"/>
                        </a:spcBef>
                        <a:spcAft>
                          <a:spcPts val="0"/>
                        </a:spcAft>
                      </a:pPr>
                      <a:r>
                        <a:rPr lang="en-US" sz="1100" u="none" strike="noStrike" kern="1200">
                          <a:solidFill>
                            <a:schemeClr val="tx1"/>
                          </a:solidFill>
                          <a:effectLst/>
                        </a:rPr>
                        <a:t>controls the number of training examples used in a single training pass</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batch size to use for training. The batch size is the number of training examples used to train a single forward and backward pass.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100" u="none" strike="noStrike" kern="1200">
                          <a:solidFill>
                            <a:schemeClr val="tx1"/>
                          </a:solidFill>
                          <a:effectLst/>
                        </a:rPr>
                        <a:t>We’ve seen good performance in the range of 0.01% to 4% of training set size. </a:t>
                      </a:r>
                      <a:r>
                        <a:rPr lang="en-US" sz="1100" u="none" strike="noStrike" kern="1200" noProof="0">
                          <a:solidFill>
                            <a:schemeClr val="tx1"/>
                          </a:solidFill>
                          <a:effectLst/>
                        </a:rPr>
                        <a:t>In general, we've found that larger batch sizes tend to work better for larger datasets.</a:t>
                      </a:r>
                      <a:endParaRPr lang="en-US" sz="1100" u="none" strike="noStrike" kern="1200" noProof="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1228155"/>
                  </a:ext>
                </a:extLst>
              </a:tr>
              <a:tr h="1071361">
                <a:tc>
                  <a:txBody>
                    <a:bodyPr/>
                    <a:lstStyle/>
                    <a:p>
                      <a:pPr rtl="0" fontAlgn="t">
                        <a:spcBef>
                          <a:spcPts val="0"/>
                        </a:spcBef>
                        <a:spcAft>
                          <a:spcPts val="0"/>
                        </a:spcAft>
                      </a:pPr>
                      <a:r>
                        <a:rPr lang="en-US" sz="1100" b="1" u="none" strike="noStrike" kern="1200">
                          <a:solidFill>
                            <a:schemeClr val="tx1"/>
                          </a:solidFill>
                          <a:effectLst/>
                        </a:rPr>
                        <a:t>learning_rate_multiplier</a:t>
                      </a:r>
                    </a:p>
                    <a:p>
                      <a:pPr rtl="0" fontAlgn="t">
                        <a:spcBef>
                          <a:spcPts val="0"/>
                        </a:spcBef>
                        <a:spcAft>
                          <a:spcPts val="0"/>
                        </a:spcAft>
                      </a:pPr>
                      <a:r>
                        <a:rPr lang="en-US" sz="1100" u="none" strike="noStrike" kern="1200">
                          <a:solidFill>
                            <a:schemeClr val="tx1"/>
                          </a:solidFill>
                          <a:effectLst/>
                        </a:rPr>
                        <a:t>controls rate at which the model weights are updated</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learning rate multiplier to use for training. The fine-tuning learning rate is the original learning rate used for pre-training, multiplied by this value.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100" u="none" strike="noStrike" kern="1200" noProof="0">
                          <a:solidFill>
                            <a:schemeClr val="tx1"/>
                          </a:solidFill>
                          <a:effectLst/>
                        </a:rPr>
                        <a:t>We recommend experimenting with values in the range 0.02 to 0.2 to see what produces the best results. Empirically, we've found that larger learning rates often perform better with larger batch sizes. </a:t>
                      </a:r>
                    </a:p>
                    <a:p>
                      <a:pPr lvl="0">
                        <a:spcBef>
                          <a:spcPts val="0"/>
                        </a:spcBef>
                        <a:spcAft>
                          <a:spcPts val="0"/>
                        </a:spcAft>
                        <a:buNone/>
                      </a:pPr>
                      <a:endParaRPr lang="en-US" sz="1100" u="none" strike="noStrike" kern="1200" noProof="0">
                        <a:solidFill>
                          <a:schemeClr val="tx1"/>
                        </a:solidFill>
                        <a:effectLst/>
                      </a:endParaRPr>
                    </a:p>
                    <a:p>
                      <a:pPr lvl="0">
                        <a:spcBef>
                          <a:spcPts val="0"/>
                        </a:spcBef>
                        <a:spcAft>
                          <a:spcPts val="0"/>
                        </a:spcAft>
                        <a:buNone/>
                      </a:pPr>
                      <a:r>
                        <a:rPr lang="en-US" sz="1100" b="0" u="none" strike="noStrike" kern="1200" noProof="0">
                          <a:solidFill>
                            <a:schemeClr val="tx1"/>
                          </a:solidFill>
                          <a:effectLst/>
                        </a:rPr>
                        <a:t>Empirically, w</a:t>
                      </a:r>
                      <a:r>
                        <a:rPr lang="en-US" sz="1100" u="none" strike="noStrike" kern="1200" noProof="0">
                          <a:solidFill>
                            <a:schemeClr val="tx1"/>
                          </a:solidFill>
                          <a:effectLst/>
                        </a:rPr>
                        <a:t>e found learning_rate_multiplier has minor impact compared to n_epochs and batch_size.</a:t>
                      </a:r>
                      <a:endParaRPr lang="en-US">
                        <a:solidFill>
                          <a:schemeClr val="tx1"/>
                        </a:solidFill>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8323252"/>
                  </a:ext>
                </a:extLst>
              </a:tr>
              <a:tr h="1629597">
                <a:tc>
                  <a:txBody>
                    <a:bodyPr/>
                    <a:lstStyle/>
                    <a:p>
                      <a:pPr rtl="0" fontAlgn="t">
                        <a:spcBef>
                          <a:spcPts val="0"/>
                        </a:spcBef>
                        <a:spcAft>
                          <a:spcPts val="0"/>
                        </a:spcAft>
                      </a:pPr>
                      <a:r>
                        <a:rPr lang="en-US" sz="1100" b="1" u="none" strike="noStrike" kern="1200">
                          <a:solidFill>
                            <a:schemeClr val="tx1"/>
                          </a:solidFill>
                          <a:effectLst/>
                        </a:rPr>
                        <a:t>prompt_loss_weight</a:t>
                      </a:r>
                    </a:p>
                    <a:p>
                      <a:pPr rtl="0" fontAlgn="t">
                        <a:spcBef>
                          <a:spcPts val="0"/>
                        </a:spcBef>
                        <a:spcAft>
                          <a:spcPts val="0"/>
                        </a:spcAft>
                      </a:pPr>
                      <a:r>
                        <a:rPr lang="en-US" sz="1100" u="none" strike="noStrike" kern="1200">
                          <a:solidFill>
                            <a:schemeClr val="tx1"/>
                          </a:solidFill>
                          <a:effectLst/>
                        </a:rPr>
                        <a:t>controls how much the model learns from prompt tokens vs completion tokens</a:t>
                      </a:r>
                    </a:p>
                    <a:p>
                      <a:pPr fontAlgn="t"/>
                      <a:br>
                        <a:rPr lang="en-US" sz="1100" u="none" strike="noStrike" kern="1200">
                          <a:solidFill>
                            <a:schemeClr val="tx1"/>
                          </a:solidFill>
                          <a:effectLst/>
                        </a:rPr>
                      </a:br>
                      <a:br>
                        <a:rPr lang="en-US" sz="1100" u="none" strike="noStrike" kern="1200">
                          <a:solidFill>
                            <a:schemeClr val="tx1"/>
                          </a:solidFill>
                          <a:effectLst/>
                        </a:rPr>
                      </a:b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tc>
                  <a:txBody>
                    <a:bodyPr/>
                    <a:lstStyle/>
                    <a:p>
                      <a:pPr lvl="0" algn="l" rtl="0">
                        <a:buNone/>
                      </a:pPr>
                      <a:r>
                        <a:rPr lang="en-US" sz="1100" u="none" strike="noStrike" kern="1200">
                          <a:solidFill>
                            <a:schemeClr val="tx1"/>
                          </a:solidFill>
                          <a:effectLst/>
                        </a:rPr>
                        <a:t>The weight to use for loss on the prompt tokens. This value controls how much the model tries to learn to generate the prompt (as compared to the completion, which always has a weight of 1.0.) Increasing this value can add a stabilizing effect to training when completions are short.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tc>
                  <a:txBody>
                    <a:bodyPr/>
                    <a:lstStyle/>
                    <a:p>
                      <a:pPr lvl="0">
                        <a:spcBef>
                          <a:spcPts val="0"/>
                        </a:spcBef>
                        <a:spcAft>
                          <a:spcPts val="0"/>
                        </a:spcAft>
                        <a:buNone/>
                      </a:pPr>
                      <a:r>
                        <a:rPr lang="en-US" sz="1100" u="none" strike="noStrike" kern="1200" noProof="0">
                          <a:solidFill>
                            <a:schemeClr val="tx1"/>
                          </a:solidFill>
                          <a:effectLst/>
                        </a:rPr>
                        <a:t>When a model is fine-tuned, it learns to produce text it sees in both the prompt and the completion. In fact, from the point of view of the model being fine-tuned, the distinction between prompt and completion is mostly arbitrary. The only difference between prompt text and completion text is that the model learns less from each prompt token than it does from each completion token. This ratio is controlled by the prompt_loss_weight, which by default is 0.1. </a:t>
                      </a:r>
                      <a:r>
                        <a:rPr lang="en-US" sz="1100" b="0" u="none" strike="noStrike" kern="1200" noProof="0">
                          <a:solidFill>
                            <a:schemeClr val="tx1"/>
                          </a:solidFill>
                          <a:effectLst/>
                        </a:rPr>
                        <a:t>If prompts are extremely long (relative to completions), it may make sense to reduce this weight to avoid over-prioritizing learning the prompt.</a:t>
                      </a:r>
                      <a:endParaRPr lang="en-US">
                        <a:solidFill>
                          <a:schemeClr val="tx1"/>
                        </a:solidFill>
                      </a:endParaRPr>
                    </a:p>
                    <a:p>
                      <a:pPr lvl="0">
                        <a:spcBef>
                          <a:spcPts val="0"/>
                        </a:spcBef>
                        <a:spcAft>
                          <a:spcPts val="0"/>
                        </a:spcAft>
                        <a:buNone/>
                      </a:pPr>
                      <a:endParaRPr lang="en-US" sz="1100" u="none" strike="noStrike" kern="1200" noProof="0">
                        <a:solidFill>
                          <a:schemeClr val="tx1"/>
                        </a:solidFill>
                        <a:effectLst/>
                      </a:endParaRPr>
                    </a:p>
                    <a:p>
                      <a:pPr lvl="0">
                        <a:spcBef>
                          <a:spcPts val="0"/>
                        </a:spcBef>
                        <a:spcAft>
                          <a:spcPts val="0"/>
                        </a:spcAft>
                        <a:buNone/>
                      </a:pPr>
                      <a:r>
                        <a:rPr lang="en-US" sz="1100" b="0" u="none" strike="noStrike" kern="1200" noProof="0">
                          <a:solidFill>
                            <a:schemeClr val="tx1"/>
                          </a:solidFill>
                          <a:effectLst/>
                        </a:rPr>
                        <a:t>Empirically, w</a:t>
                      </a:r>
                      <a:r>
                        <a:rPr lang="en-US" sz="1100" u="none" strike="noStrike" kern="1200" noProof="0">
                          <a:solidFill>
                            <a:schemeClr val="tx1"/>
                          </a:solidFill>
                          <a:effectLst/>
                        </a:rPr>
                        <a:t>e </a:t>
                      </a:r>
                      <a:r>
                        <a:rPr lang="en-US" sz="1100" b="0" u="none" strike="noStrike" kern="1200" noProof="0">
                          <a:solidFill>
                            <a:schemeClr val="tx1"/>
                          </a:solidFill>
                          <a:effectLst/>
                        </a:rPr>
                        <a:t>found </a:t>
                      </a:r>
                      <a:r>
                        <a:rPr lang="en-US" sz="1100" u="none" strike="noStrike" kern="1200" noProof="0">
                          <a:solidFill>
                            <a:schemeClr val="tx1"/>
                          </a:solidFill>
                          <a:effectLst/>
                        </a:rPr>
                        <a:t>prompt_loss_weight has minor impact compared to n_epochs and batch_size.</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62206921"/>
                  </a:ext>
                </a:extLst>
              </a:tr>
            </a:tbl>
          </a:graphicData>
        </a:graphic>
      </p:graphicFrame>
    </p:spTree>
    <p:extLst>
      <p:ext uri="{BB962C8B-B14F-4D97-AF65-F5344CB8AC3E}">
        <p14:creationId xmlns:p14="http://schemas.microsoft.com/office/powerpoint/2010/main" val="4057714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38018" y="3445532"/>
            <a:ext cx="5068455" cy="1107996"/>
          </a:xfrm>
        </p:spPr>
        <p:txBody>
          <a:bodyPr/>
          <a:lstStyle/>
          <a:p>
            <a:r>
              <a:rPr lang="en-US" dirty="0"/>
              <a:t>Lab #2</a:t>
            </a:r>
            <a:br>
              <a:rPr lang="en-US" dirty="0"/>
            </a:br>
            <a:endParaRPr lang="en-US" spc="0" dirty="0">
              <a:solidFill>
                <a:schemeClr val="accent1"/>
              </a:solidFill>
            </a:endParaRPr>
          </a:p>
        </p:txBody>
      </p:sp>
    </p:spTree>
    <p:extLst>
      <p:ext uri="{BB962C8B-B14F-4D97-AF65-F5344CB8AC3E}">
        <p14:creationId xmlns:p14="http://schemas.microsoft.com/office/powerpoint/2010/main" val="37775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DC52-7CB1-9F28-2763-099EC90F250E}"/>
              </a:ext>
            </a:extLst>
          </p:cNvPr>
          <p:cNvSpPr>
            <a:spLocks noGrp="1"/>
          </p:cNvSpPr>
          <p:nvPr>
            <p:ph type="title"/>
          </p:nvPr>
        </p:nvSpPr>
        <p:spPr/>
        <p:txBody>
          <a:bodyPr/>
          <a:lstStyle/>
          <a:p>
            <a:r>
              <a:rPr lang="en-US"/>
              <a:t>Guides and examples for Fine-Tuning</a:t>
            </a:r>
          </a:p>
        </p:txBody>
      </p:sp>
      <p:sp>
        <p:nvSpPr>
          <p:cNvPr id="8" name="Content Placeholder 7">
            <a:extLst>
              <a:ext uri="{FF2B5EF4-FFF2-40B4-BE49-F238E27FC236}">
                <a16:creationId xmlns:a16="http://schemas.microsoft.com/office/drawing/2014/main" id="{8B9848DA-20CC-DB08-17C5-0DA0AE0D2007}"/>
              </a:ext>
            </a:extLst>
          </p:cNvPr>
          <p:cNvSpPr>
            <a:spLocks noGrp="1"/>
          </p:cNvSpPr>
          <p:nvPr>
            <p:ph sz="quarter" idx="10"/>
          </p:nvPr>
        </p:nvSpPr>
        <p:spPr>
          <a:xfrm>
            <a:off x="584200" y="1435100"/>
            <a:ext cx="11018838" cy="5367623"/>
          </a:xfrm>
        </p:spPr>
        <p:txBody>
          <a:bodyPr/>
          <a:lstStyle/>
          <a:p>
            <a:pPr marL="0" indent="0" algn="l">
              <a:buNone/>
            </a:pPr>
            <a:r>
              <a:rPr lang="en-US" sz="2000">
                <a:gradFill>
                  <a:gsLst>
                    <a:gs pos="2917">
                      <a:schemeClr val="tx1"/>
                    </a:gs>
                    <a:gs pos="30000">
                      <a:schemeClr val="tx1"/>
                    </a:gs>
                  </a:gsLst>
                  <a:lin ang="5400000" scaled="0"/>
                </a:gradFill>
                <a:latin typeface="+mj-lt"/>
              </a:rPr>
              <a:t>Getting started with Fine-Tuning:</a:t>
            </a:r>
          </a:p>
          <a:p>
            <a:pPr marL="0" indent="0">
              <a:buNone/>
            </a:pPr>
            <a:r>
              <a:rPr lang="en-US" sz="2000" u="sng">
                <a:cs typeface="Segoe UI Light"/>
                <a:hlinkClick r:id="rId2"/>
              </a:rPr>
              <a:t>How to customize a model with Azure </a:t>
            </a:r>
            <a:r>
              <a:rPr lang="en-US" sz="2000" u="sng" err="1">
                <a:cs typeface="Segoe UI Light"/>
                <a:hlinkClick r:id="rId2"/>
              </a:rPr>
              <a:t>OpenAI</a:t>
            </a:r>
            <a:r>
              <a:rPr lang="en-US" sz="2000" u="sng">
                <a:cs typeface="Segoe UI Light"/>
                <a:hlinkClick r:id="rId2"/>
              </a:rPr>
              <a:t> - Azure </a:t>
            </a:r>
            <a:r>
              <a:rPr lang="en-US" sz="2000" u="sng" err="1">
                <a:cs typeface="Segoe UI Light"/>
                <a:hlinkClick r:id="rId2"/>
              </a:rPr>
              <a:t>OpenAI</a:t>
            </a:r>
            <a:r>
              <a:rPr lang="en-US" sz="2000" u="sng">
                <a:cs typeface="Segoe UI Light"/>
                <a:hlinkClick r:id="rId2"/>
              </a:rPr>
              <a:t> | Microsoft Learn</a:t>
            </a:r>
            <a:endParaRPr lang="en-US" sz="2000">
              <a:cs typeface="Segoe UI Light"/>
            </a:endParaRPr>
          </a:p>
          <a:p>
            <a:pPr marL="0" indent="0" algn="l">
              <a:buNone/>
            </a:pPr>
            <a:endParaRPr lang="en-US" sz="2000">
              <a:gradFill>
                <a:gsLst>
                  <a:gs pos="2917">
                    <a:schemeClr val="tx1"/>
                  </a:gs>
                  <a:gs pos="30000">
                    <a:schemeClr val="tx1"/>
                  </a:gs>
                </a:gsLst>
                <a:lin ang="5400000" scaled="0"/>
              </a:gradFill>
            </a:endParaRPr>
          </a:p>
          <a:p>
            <a:pPr marL="0" indent="0">
              <a:buNone/>
            </a:pPr>
            <a:r>
              <a:rPr lang="en-US" u="sng">
                <a:latin typeface="+mj-lt"/>
                <a:cs typeface="Segoe UI Light"/>
                <a:hlinkClick r:id="rId3"/>
              </a:rPr>
              <a:t>Fine-tuning—</a:t>
            </a:r>
            <a:r>
              <a:rPr lang="en-US" u="sng" err="1">
                <a:latin typeface="+mj-lt"/>
                <a:cs typeface="Segoe UI Light"/>
                <a:hlinkClick r:id="rId3"/>
              </a:rPr>
              <a:t>OpenAI</a:t>
            </a:r>
            <a:r>
              <a:rPr lang="en-US" u="sng">
                <a:latin typeface="+mj-lt"/>
                <a:cs typeface="Segoe UI Light"/>
                <a:hlinkClick r:id="rId3"/>
              </a:rPr>
              <a:t> API</a:t>
            </a:r>
            <a:endParaRPr lang="en-US">
              <a:latin typeface="+mj-lt"/>
              <a:cs typeface="Segoe UI Light"/>
            </a:endParaRPr>
          </a:p>
          <a:p>
            <a:pPr marL="228600" lvl="1" indent="0">
              <a:buNone/>
            </a:pPr>
            <a:r>
              <a:rPr lang="en-US" u="sng">
                <a:cs typeface="Segoe UI Light"/>
                <a:hlinkClick r:id="rId4"/>
              </a:rPr>
              <a:t>https://platform.openai.com/docs/guides/fine-tuning/general-best-practices</a:t>
            </a:r>
            <a:endParaRPr lang="en-US" u="sng">
              <a:cs typeface="Segoe UI Light"/>
            </a:endParaRPr>
          </a:p>
          <a:p>
            <a:pPr marL="228600" lvl="1" indent="0">
              <a:buNone/>
            </a:pPr>
            <a:endParaRPr lang="en-US" sz="2000" u="sng">
              <a:gradFill>
                <a:gsLst>
                  <a:gs pos="2917">
                    <a:schemeClr val="tx1"/>
                  </a:gs>
                  <a:gs pos="30000">
                    <a:schemeClr val="tx1"/>
                  </a:gs>
                </a:gsLst>
                <a:lin ang="5400000" scaled="0"/>
              </a:gradFill>
              <a:cs typeface="Segoe UI Light"/>
            </a:endParaRPr>
          </a:p>
          <a:p>
            <a:pPr marL="228600" lvl="1" indent="0">
              <a:buNone/>
            </a:pPr>
            <a:r>
              <a:rPr lang="en-US" sz="2000">
                <a:effectLst/>
                <a:latin typeface="+mj-lt"/>
                <a:ea typeface="Times New Roman" panose="02020603050405020304" pitchFamily="18" charset="0"/>
              </a:rPr>
              <a:t>Detailed examples of fine-tuning</a:t>
            </a:r>
          </a:p>
          <a:p>
            <a:pPr marL="228600" lvl="1" indent="0">
              <a:buNone/>
            </a:pPr>
            <a:r>
              <a:rPr lang="en-US" sz="2000">
                <a:cs typeface="Segoe UI Light"/>
                <a:hlinkClick r:id="rId5"/>
              </a:rPr>
              <a:t>[PUBLIC] Best practices for fine-tuning GPT-3 to classify text—Google Docs</a:t>
            </a:r>
            <a:endParaRPr lang="en-US" sz="2000">
              <a:cs typeface="Segoe UI Light"/>
            </a:endParaRPr>
          </a:p>
          <a:p>
            <a:pPr marL="228600" lvl="1" indent="0">
              <a:buNone/>
            </a:pPr>
            <a:endParaRPr lang="en-US" sz="1800">
              <a:effectLst/>
              <a:ea typeface="Times New Roman" panose="02020603050405020304" pitchFamily="18" charset="0"/>
            </a:endParaRPr>
          </a:p>
          <a:p>
            <a:pPr marL="228600" lvl="1" indent="0">
              <a:buNone/>
            </a:pPr>
            <a:r>
              <a:rPr lang="en-US">
                <a:latin typeface="+mj-lt"/>
              </a:rPr>
              <a:t>Using fine-tuning to improve truthfulness</a:t>
            </a:r>
          </a:p>
          <a:p>
            <a:pPr marL="228600" lvl="1" indent="0">
              <a:buNone/>
            </a:pPr>
            <a:r>
              <a:rPr lang="en-US" sz="2000" u="sng">
                <a:cs typeface="Segoe UI Light"/>
                <a:hlinkClick r:id="rId6"/>
              </a:rPr>
              <a:t>Fine-tuning a Classifier to Improve Truthfulness | </a:t>
            </a:r>
            <a:r>
              <a:rPr lang="en-US" sz="2000" u="sng" err="1">
                <a:cs typeface="Segoe UI Light"/>
                <a:hlinkClick r:id="rId6"/>
              </a:rPr>
              <a:t>OpenAI</a:t>
            </a:r>
            <a:r>
              <a:rPr lang="en-US" sz="2000" u="sng">
                <a:cs typeface="Segoe UI Light"/>
                <a:hlinkClick r:id="rId6"/>
              </a:rPr>
              <a:t> Help Center</a:t>
            </a:r>
            <a:endParaRPr lang="en-US" sz="2000">
              <a:cs typeface="Segoe UI Light"/>
            </a:endParaRPr>
          </a:p>
          <a:p>
            <a:pPr marL="228600" lvl="1" indent="0">
              <a:buNone/>
            </a:pPr>
            <a:endParaRPr lang="en-US" sz="2000" u="sng">
              <a:gradFill>
                <a:gsLst>
                  <a:gs pos="2917">
                    <a:schemeClr val="tx1"/>
                  </a:gs>
                  <a:gs pos="30000">
                    <a:schemeClr val="tx1"/>
                  </a:gs>
                </a:gsLst>
                <a:lin ang="5400000" scaled="0"/>
              </a:gradFill>
              <a:cs typeface="Segoe UI" panose="020B0502040204020203" pitchFamily="34" charset="0"/>
            </a:endParaRPr>
          </a:p>
          <a:p>
            <a:pPr marL="228600" lvl="1" indent="0">
              <a:buNone/>
            </a:pPr>
            <a:endParaRPr lang="en-US" sz="2000" u="sng">
              <a:gradFill>
                <a:gsLst>
                  <a:gs pos="2917">
                    <a:schemeClr val="tx1"/>
                  </a:gs>
                  <a:gs pos="30000">
                    <a:schemeClr val="tx1"/>
                  </a:gs>
                </a:gsLst>
                <a:lin ang="5400000" scaled="0"/>
              </a:gradFill>
              <a:cs typeface="Segoe UI Light"/>
            </a:endParaRPr>
          </a:p>
          <a:p>
            <a:pPr marL="0" indent="0">
              <a:buNone/>
            </a:pPr>
            <a:endParaRPr lang="en-US"/>
          </a:p>
        </p:txBody>
      </p:sp>
    </p:spTree>
    <p:extLst>
      <p:ext uri="{BB962C8B-B14F-4D97-AF65-F5344CB8AC3E}">
        <p14:creationId xmlns:p14="http://schemas.microsoft.com/office/powerpoint/2010/main" val="92687415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5191-8232-9BCF-679C-8F01E0A81762}"/>
              </a:ext>
            </a:extLst>
          </p:cNvPr>
          <p:cNvSpPr>
            <a:spLocks noGrp="1"/>
          </p:cNvSpPr>
          <p:nvPr>
            <p:ph type="title"/>
          </p:nvPr>
        </p:nvSpPr>
        <p:spPr/>
        <p:txBody>
          <a:bodyPr/>
          <a:lstStyle/>
          <a:p>
            <a:r>
              <a:rPr lang="en-US"/>
              <a:t>Embeddings</a:t>
            </a:r>
          </a:p>
        </p:txBody>
      </p:sp>
      <p:sp>
        <p:nvSpPr>
          <p:cNvPr id="3" name="TextBox 2">
            <a:extLst>
              <a:ext uri="{FF2B5EF4-FFF2-40B4-BE49-F238E27FC236}">
                <a16:creationId xmlns:a16="http://schemas.microsoft.com/office/drawing/2014/main" id="{11C193D5-13FC-9E80-AB25-2CB5628162C3}"/>
              </a:ext>
            </a:extLst>
          </p:cNvPr>
          <p:cNvSpPr txBox="1"/>
          <p:nvPr/>
        </p:nvSpPr>
        <p:spPr>
          <a:xfrm>
            <a:off x="2633472" y="1621536"/>
            <a:ext cx="8193024" cy="553997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An embedding is a special format of data representation that can be easily utilized by machine learning models and algorithms.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The embedding is an information dense representation of the semantic meaning of a piece of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Each embedding is a vector of floating-point numbers, such that the distance between two embeddings in the vector space is correlated with semantic similarity between two inputs in the original format.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For example, if two texts are similar, then their vector representations should also be similar.</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FFFFFF"/>
                </a:solidFill>
                <a:effectLst/>
                <a:uLnTx/>
                <a:uFillTx/>
                <a:latin typeface="Segoe UI"/>
                <a:ea typeface="+mn-ea"/>
                <a:cs typeface="+mn-cs"/>
              </a:rPr>
            </a:b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4" name="Vision">
            <a:extLst>
              <a:ext uri="{FF2B5EF4-FFF2-40B4-BE49-F238E27FC236}">
                <a16:creationId xmlns:a16="http://schemas.microsoft.com/office/drawing/2014/main" id="{930A1B12-78E8-5853-F13F-61F5966C543D}"/>
              </a:ext>
              <a:ext uri="{C183D7F6-B498-43B3-948B-1728B52AA6E4}">
                <adec:decorative xmlns:adec="http://schemas.microsoft.com/office/drawing/2017/decorative" val="1"/>
              </a:ext>
            </a:extLst>
          </p:cNvPr>
          <p:cNvGrpSpPr/>
          <p:nvPr/>
        </p:nvGrpSpPr>
        <p:grpSpPr>
          <a:xfrm>
            <a:off x="682883" y="1719072"/>
            <a:ext cx="1158109" cy="987552"/>
            <a:chOff x="5548028" y="2938515"/>
            <a:chExt cx="455215" cy="461879"/>
          </a:xfrm>
        </p:grpSpPr>
        <p:grpSp>
          <p:nvGrpSpPr>
            <p:cNvPr id="5" name="Group 4">
              <a:extLst>
                <a:ext uri="{FF2B5EF4-FFF2-40B4-BE49-F238E27FC236}">
                  <a16:creationId xmlns:a16="http://schemas.microsoft.com/office/drawing/2014/main" id="{92592B4F-5AB0-E56E-0819-4E737954CF60}"/>
                </a:ext>
              </a:extLst>
            </p:cNvPr>
            <p:cNvGrpSpPr/>
            <p:nvPr/>
          </p:nvGrpSpPr>
          <p:grpSpPr>
            <a:xfrm>
              <a:off x="5548028" y="2938515"/>
              <a:ext cx="455215" cy="461879"/>
              <a:chOff x="5548028" y="2938515"/>
              <a:chExt cx="455215" cy="461879"/>
            </a:xfrm>
          </p:grpSpPr>
          <p:sp>
            <p:nvSpPr>
              <p:cNvPr id="25" name="Freeform: Shape 25">
                <a:extLst>
                  <a:ext uri="{FF2B5EF4-FFF2-40B4-BE49-F238E27FC236}">
                    <a16:creationId xmlns:a16="http://schemas.microsoft.com/office/drawing/2014/main" id="{73D0208E-C9AD-5129-2888-562F02F3549D}"/>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Shape 29">
                <a:extLst>
                  <a:ext uri="{FF2B5EF4-FFF2-40B4-BE49-F238E27FC236}">
                    <a16:creationId xmlns:a16="http://schemas.microsoft.com/office/drawing/2014/main" id="{BC600C66-12C4-4FB4-1F90-B94251B63BCB}"/>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Shape 30">
                <a:extLst>
                  <a:ext uri="{FF2B5EF4-FFF2-40B4-BE49-F238E27FC236}">
                    <a16:creationId xmlns:a16="http://schemas.microsoft.com/office/drawing/2014/main" id="{220D317F-6FF1-CE36-D6DE-96E435F3FD1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Shape 31">
                <a:extLst>
                  <a:ext uri="{FF2B5EF4-FFF2-40B4-BE49-F238E27FC236}">
                    <a16:creationId xmlns:a16="http://schemas.microsoft.com/office/drawing/2014/main" id="{0D0E3D7A-95D7-3AD7-C106-BA85ABABEA8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 name="Straight Connector 5">
              <a:extLst>
                <a:ext uri="{FF2B5EF4-FFF2-40B4-BE49-F238E27FC236}">
                  <a16:creationId xmlns:a16="http://schemas.microsoft.com/office/drawing/2014/main" id="{1BA55EE5-F4B9-4F58-651D-86D624033A0F}"/>
                </a:ext>
              </a:extLst>
            </p:cNvPr>
            <p:cNvCxnSpPr>
              <a:cxnSpLocks/>
              <a:stCxn id="17" idx="2"/>
              <a:endCxn id="16" idx="0"/>
            </p:cNvCxnSpPr>
            <p:nvPr/>
          </p:nvCxnSpPr>
          <p:spPr>
            <a:xfrm>
              <a:off x="5782577" y="3261263"/>
              <a:ext cx="0" cy="71032"/>
            </a:xfrm>
            <a:prstGeom prst="line">
              <a:avLst/>
            </a:prstGeom>
            <a:noFill/>
            <a:ln w="12700" cap="rnd" cmpd="sng" algn="ctr">
              <a:solidFill>
                <a:srgbClr val="50E6FF"/>
              </a:solidFill>
              <a:prstDash val="sysDot"/>
              <a:headEnd type="none" w="lg" len="med"/>
              <a:tailEnd type="none" w="lg" len="med"/>
            </a:ln>
            <a:effectLst/>
          </p:spPr>
        </p:cxnSp>
        <p:cxnSp>
          <p:nvCxnSpPr>
            <p:cNvPr id="7" name="Straight Connector 6">
              <a:extLst>
                <a:ext uri="{FF2B5EF4-FFF2-40B4-BE49-F238E27FC236}">
                  <a16:creationId xmlns:a16="http://schemas.microsoft.com/office/drawing/2014/main" id="{3FCD9667-6FAB-9067-37BF-EB25E075731B}"/>
                </a:ext>
              </a:extLst>
            </p:cNvPr>
            <p:cNvCxnSpPr>
              <a:cxnSpLocks/>
              <a:stCxn id="22" idx="2"/>
              <a:endCxn id="18" idx="2"/>
            </p:cNvCxnSpPr>
            <p:nvPr/>
          </p:nvCxnSpPr>
          <p:spPr>
            <a:xfrm>
              <a:off x="5782577" y="3013743"/>
              <a:ext cx="0" cy="145291"/>
            </a:xfrm>
            <a:prstGeom prst="line">
              <a:avLst/>
            </a:prstGeom>
            <a:noFill/>
            <a:ln w="12700" cap="rnd" cmpd="sng" algn="ctr">
              <a:solidFill>
                <a:srgbClr val="50E6FF"/>
              </a:solidFill>
              <a:prstDash val="sysDot"/>
              <a:headEnd type="none" w="lg" len="med"/>
              <a:tailEnd type="none" w="lg" len="med"/>
            </a:ln>
            <a:effectLst/>
          </p:spPr>
        </p:cxnSp>
        <p:cxnSp>
          <p:nvCxnSpPr>
            <p:cNvPr id="8" name="Straight Connector 7">
              <a:extLst>
                <a:ext uri="{FF2B5EF4-FFF2-40B4-BE49-F238E27FC236}">
                  <a16:creationId xmlns:a16="http://schemas.microsoft.com/office/drawing/2014/main" id="{78FF9866-BA2D-8245-4AC1-50914A019414}"/>
                </a:ext>
              </a:extLst>
            </p:cNvPr>
            <p:cNvCxnSpPr>
              <a:cxnSpLocks/>
              <a:stCxn id="23" idx="1"/>
            </p:cNvCxnSpPr>
            <p:nvPr/>
          </p:nvCxnSpPr>
          <p:spPr>
            <a:xfrm flipH="1">
              <a:off x="5687889" y="3064353"/>
              <a:ext cx="190122" cy="1792"/>
            </a:xfrm>
            <a:prstGeom prst="line">
              <a:avLst/>
            </a:prstGeom>
            <a:noFill/>
            <a:ln w="12700" cap="rnd" cmpd="sng" algn="ctr">
              <a:solidFill>
                <a:srgbClr val="50E6FF"/>
              </a:solidFill>
              <a:prstDash val="sysDot"/>
              <a:headEnd type="none" w="lg" len="med"/>
              <a:tailEnd type="none" w="lg" len="med"/>
            </a:ln>
            <a:effectLst/>
          </p:spPr>
        </p:cxnSp>
        <p:cxnSp>
          <p:nvCxnSpPr>
            <p:cNvPr id="9" name="Straight Connector 8">
              <a:extLst>
                <a:ext uri="{FF2B5EF4-FFF2-40B4-BE49-F238E27FC236}">
                  <a16:creationId xmlns:a16="http://schemas.microsoft.com/office/drawing/2014/main" id="{A6A86E05-A2A0-D31C-D9D8-D2AEF539F684}"/>
                </a:ext>
              </a:extLst>
            </p:cNvPr>
            <p:cNvCxnSpPr>
              <a:cxnSpLocks/>
              <a:stCxn id="18" idx="0"/>
            </p:cNvCxnSpPr>
            <p:nvPr/>
          </p:nvCxnSpPr>
          <p:spPr>
            <a:xfrm flipH="1" flipV="1">
              <a:off x="5687890" y="3072722"/>
              <a:ext cx="94688" cy="44354"/>
            </a:xfrm>
            <a:prstGeom prst="line">
              <a:avLst/>
            </a:prstGeom>
            <a:noFill/>
            <a:ln w="12700" cap="rnd" cmpd="sng" algn="ctr">
              <a:solidFill>
                <a:srgbClr val="50E6FF"/>
              </a:solidFill>
              <a:prstDash val="sysDot"/>
              <a:headEnd type="none" w="lg" len="med"/>
              <a:tailEnd type="none" w="lg" len="med"/>
            </a:ln>
            <a:effectLst/>
          </p:spPr>
        </p:cxnSp>
        <p:cxnSp>
          <p:nvCxnSpPr>
            <p:cNvPr id="10" name="Straight Connector 9">
              <a:extLst>
                <a:ext uri="{FF2B5EF4-FFF2-40B4-BE49-F238E27FC236}">
                  <a16:creationId xmlns:a16="http://schemas.microsoft.com/office/drawing/2014/main" id="{9E1BE1D0-AA36-E81D-AAD8-B17F38117938}"/>
                </a:ext>
              </a:extLst>
            </p:cNvPr>
            <p:cNvCxnSpPr>
              <a:cxnSpLocks/>
            </p:cNvCxnSpPr>
            <p:nvPr/>
          </p:nvCxnSpPr>
          <p:spPr>
            <a:xfrm flipV="1">
              <a:off x="5792962" y="3064352"/>
              <a:ext cx="71078" cy="50945"/>
            </a:xfrm>
            <a:prstGeom prst="line">
              <a:avLst/>
            </a:prstGeom>
            <a:noFill/>
            <a:ln w="12700" cap="rnd" cmpd="sng" algn="ctr">
              <a:solidFill>
                <a:srgbClr val="50E6FF"/>
              </a:solidFill>
              <a:prstDash val="sysDot"/>
              <a:headEnd type="none" w="lg" len="med"/>
              <a:tailEnd type="none" w="lg" len="med"/>
            </a:ln>
            <a:effectLst/>
          </p:spPr>
        </p:cxnSp>
        <p:cxnSp>
          <p:nvCxnSpPr>
            <p:cNvPr id="11" name="Straight Connector 10">
              <a:extLst>
                <a:ext uri="{FF2B5EF4-FFF2-40B4-BE49-F238E27FC236}">
                  <a16:creationId xmlns:a16="http://schemas.microsoft.com/office/drawing/2014/main" id="{169CEC34-C0B9-E4FB-F289-DF422C763755}"/>
                </a:ext>
              </a:extLst>
            </p:cNvPr>
            <p:cNvCxnSpPr>
              <a:cxnSpLocks/>
            </p:cNvCxnSpPr>
            <p:nvPr/>
          </p:nvCxnSpPr>
          <p:spPr>
            <a:xfrm flipH="1">
              <a:off x="5672166" y="3142233"/>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12" name="Straight Connector 11">
              <a:extLst>
                <a:ext uri="{FF2B5EF4-FFF2-40B4-BE49-F238E27FC236}">
                  <a16:creationId xmlns:a16="http://schemas.microsoft.com/office/drawing/2014/main" id="{47BE90E2-063E-6E20-A4E6-D104E9DABFB5}"/>
                </a:ext>
              </a:extLst>
            </p:cNvPr>
            <p:cNvCxnSpPr>
              <a:cxnSpLocks/>
            </p:cNvCxnSpPr>
            <p:nvPr/>
          </p:nvCxnSpPr>
          <p:spPr>
            <a:xfrm>
              <a:off x="5792962" y="3145048"/>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13" name="Straight Connector 12">
              <a:extLst>
                <a:ext uri="{FF2B5EF4-FFF2-40B4-BE49-F238E27FC236}">
                  <a16:creationId xmlns:a16="http://schemas.microsoft.com/office/drawing/2014/main" id="{2D5A55DB-D34A-2E32-FA67-F17B29F5C010}"/>
                </a:ext>
              </a:extLst>
            </p:cNvPr>
            <p:cNvCxnSpPr>
              <a:cxnSpLocks/>
              <a:stCxn id="17" idx="1"/>
            </p:cNvCxnSpPr>
            <p:nvPr/>
          </p:nvCxnSpPr>
          <p:spPr>
            <a:xfrm flipH="1" flipV="1">
              <a:off x="5681745" y="3220383"/>
              <a:ext cx="79854" cy="19902"/>
            </a:xfrm>
            <a:prstGeom prst="line">
              <a:avLst/>
            </a:prstGeom>
            <a:noFill/>
            <a:ln w="12700" cap="rnd" cmpd="sng" algn="ctr">
              <a:solidFill>
                <a:srgbClr val="50E6FF"/>
              </a:solidFill>
              <a:prstDash val="sysDot"/>
              <a:headEnd type="none" w="lg" len="med"/>
              <a:tailEnd type="none" w="lg" len="med"/>
            </a:ln>
            <a:effectLst/>
          </p:spPr>
        </p:cxnSp>
        <p:cxnSp>
          <p:nvCxnSpPr>
            <p:cNvPr id="14" name="Straight Connector 13">
              <a:extLst>
                <a:ext uri="{FF2B5EF4-FFF2-40B4-BE49-F238E27FC236}">
                  <a16:creationId xmlns:a16="http://schemas.microsoft.com/office/drawing/2014/main" id="{8F5F585D-AC7F-6307-9EED-0C331EBDB871}"/>
                </a:ext>
              </a:extLst>
            </p:cNvPr>
            <p:cNvCxnSpPr>
              <a:cxnSpLocks/>
              <a:stCxn id="17" idx="3"/>
            </p:cNvCxnSpPr>
            <p:nvPr/>
          </p:nvCxnSpPr>
          <p:spPr>
            <a:xfrm flipV="1">
              <a:off x="5803556" y="3223197"/>
              <a:ext cx="75666" cy="17088"/>
            </a:xfrm>
            <a:prstGeom prst="line">
              <a:avLst/>
            </a:prstGeom>
            <a:noFill/>
            <a:ln w="12700" cap="rnd" cmpd="sng" algn="ctr">
              <a:solidFill>
                <a:srgbClr val="50E6FF"/>
              </a:solidFill>
              <a:prstDash val="sysDot"/>
              <a:headEnd type="none" w="lg" len="med"/>
              <a:tailEnd type="none" w="lg" len="med"/>
            </a:ln>
            <a:effectLst/>
          </p:spPr>
        </p:cxnSp>
        <p:grpSp>
          <p:nvGrpSpPr>
            <p:cNvPr id="15" name="Group 14">
              <a:extLst>
                <a:ext uri="{FF2B5EF4-FFF2-40B4-BE49-F238E27FC236}">
                  <a16:creationId xmlns:a16="http://schemas.microsoft.com/office/drawing/2014/main" id="{8FE00E9E-A26B-9CCB-BF93-E4DFDBCE26D8}"/>
                </a:ext>
              </a:extLst>
            </p:cNvPr>
            <p:cNvGrpSpPr/>
            <p:nvPr/>
          </p:nvGrpSpPr>
          <p:grpSpPr>
            <a:xfrm>
              <a:off x="5645933" y="2971785"/>
              <a:ext cx="274035" cy="402467"/>
              <a:chOff x="5636354" y="2960513"/>
              <a:chExt cx="274035" cy="402467"/>
            </a:xfrm>
          </p:grpSpPr>
          <p:sp>
            <p:nvSpPr>
              <p:cNvPr id="16" name="Rectangle 15">
                <a:extLst>
                  <a:ext uri="{FF2B5EF4-FFF2-40B4-BE49-F238E27FC236}">
                    <a16:creationId xmlns:a16="http://schemas.microsoft.com/office/drawing/2014/main" id="{3C4BEF20-9BF8-2C91-B748-0A79BB818F46}"/>
                  </a:ext>
                </a:extLst>
              </p:cNvPr>
              <p:cNvSpPr/>
              <p:nvPr/>
            </p:nvSpPr>
            <p:spPr bwMode="auto">
              <a:xfrm>
                <a:off x="5752019" y="33210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FAFB4E16-9893-E8E7-EF22-E431C4498334}"/>
                  </a:ext>
                </a:extLst>
              </p:cNvPr>
              <p:cNvSpPr/>
              <p:nvPr/>
            </p:nvSpPr>
            <p:spPr bwMode="auto">
              <a:xfrm>
                <a:off x="5752019"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938BF59-712F-33A2-D0A8-A98C9F118D80}"/>
                  </a:ext>
                </a:extLst>
              </p:cNvPr>
              <p:cNvSpPr/>
              <p:nvPr/>
            </p:nvSpPr>
            <p:spPr bwMode="auto">
              <a:xfrm>
                <a:off x="5752019" y="31058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62DD9CE7-A5CE-652F-6EF8-53819C0F297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6413BC5-7913-FC4B-B486-A618DD44307E}"/>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863BFAD5-6789-2871-8A67-F3F64DFEC2B5}"/>
                  </a:ext>
                </a:extLst>
              </p:cNvPr>
              <p:cNvGrpSpPr/>
              <p:nvPr/>
            </p:nvGrpSpPr>
            <p:grpSpPr>
              <a:xfrm>
                <a:off x="5636354" y="2960513"/>
                <a:ext cx="274035" cy="115338"/>
                <a:chOff x="5636354" y="2960513"/>
                <a:chExt cx="274035" cy="115338"/>
              </a:xfrm>
            </p:grpSpPr>
            <p:sp>
              <p:nvSpPr>
                <p:cNvPr id="22" name="Rectangle 21">
                  <a:extLst>
                    <a:ext uri="{FF2B5EF4-FFF2-40B4-BE49-F238E27FC236}">
                      <a16:creationId xmlns:a16="http://schemas.microsoft.com/office/drawing/2014/main" id="{F498A884-0F55-1379-3037-744F8E990351}"/>
                    </a:ext>
                  </a:extLst>
                </p:cNvPr>
                <p:cNvSpPr/>
                <p:nvPr/>
              </p:nvSpPr>
              <p:spPr bwMode="auto">
                <a:xfrm>
                  <a:off x="5752019"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E42A6B-6D01-3A75-3078-B8B4D87B0DAB}"/>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E4F648FA-D067-A736-C2F9-79EACD70C653}"/>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48715105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FCA7-490F-082D-7CDB-6923E674E93B}"/>
              </a:ext>
            </a:extLst>
          </p:cNvPr>
          <p:cNvSpPr>
            <a:spLocks noGrp="1"/>
          </p:cNvSpPr>
          <p:nvPr>
            <p:ph type="title"/>
          </p:nvPr>
        </p:nvSpPr>
        <p:spPr>
          <a:xfrm>
            <a:off x="588263" y="457200"/>
            <a:ext cx="11018520" cy="430887"/>
          </a:xfrm>
        </p:spPr>
        <p:txBody>
          <a:bodyPr/>
          <a:lstStyle/>
          <a:p>
            <a:r>
              <a:rPr lang="en-US" sz="2800"/>
              <a:t>Embeddings make it possible to map content to a “semantic space”</a:t>
            </a:r>
          </a:p>
        </p:txBody>
      </p:sp>
      <p:sp>
        <p:nvSpPr>
          <p:cNvPr id="5" name="Rectangle 4">
            <a:extLst>
              <a:ext uri="{FF2B5EF4-FFF2-40B4-BE49-F238E27FC236}">
                <a16:creationId xmlns:a16="http://schemas.microsoft.com/office/drawing/2014/main" id="{3CB8E0C5-3B50-4C0A-9E2A-4B596A52FF60}"/>
              </a:ext>
            </a:extLst>
          </p:cNvPr>
          <p:cNvSpPr/>
          <p:nvPr/>
        </p:nvSpPr>
        <p:spPr bwMode="auto">
          <a:xfrm>
            <a:off x="1175763" y="1928768"/>
            <a:ext cx="2862837" cy="1500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 neutron star is the collapsed core of a massive supergiant star</a:t>
            </a: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D35F54DE-5B28-1DF9-CACF-BB856F039AA0}"/>
              </a:ext>
            </a:extLst>
          </p:cNvPr>
          <p:cNvSpPr/>
          <p:nvPr/>
        </p:nvSpPr>
        <p:spPr bwMode="auto">
          <a:xfrm>
            <a:off x="4664581" y="1928768"/>
            <a:ext cx="2862837" cy="1500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 star shines for most of its active life due to thermonuclear fusion.</a:t>
            </a:r>
          </a:p>
        </p:txBody>
      </p:sp>
      <p:sp>
        <p:nvSpPr>
          <p:cNvPr id="7" name="Rectangle 6">
            <a:extLst>
              <a:ext uri="{FF2B5EF4-FFF2-40B4-BE49-F238E27FC236}">
                <a16:creationId xmlns:a16="http://schemas.microsoft.com/office/drawing/2014/main" id="{F5DF429A-E389-FA90-509D-A34BBDD534F2}"/>
              </a:ext>
            </a:extLst>
          </p:cNvPr>
          <p:cNvSpPr/>
          <p:nvPr/>
        </p:nvSpPr>
        <p:spPr bwMode="auto">
          <a:xfrm>
            <a:off x="8153400" y="1928768"/>
            <a:ext cx="2862837" cy="1500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presence of a black hole can be inferred through its interaction with other matter</a:t>
            </a:r>
          </a:p>
        </p:txBody>
      </p:sp>
      <p:sp>
        <p:nvSpPr>
          <p:cNvPr id="8" name="Arrow: Down 7">
            <a:extLst>
              <a:ext uri="{FF2B5EF4-FFF2-40B4-BE49-F238E27FC236}">
                <a16:creationId xmlns:a16="http://schemas.microsoft.com/office/drawing/2014/main" id="{C78ED813-1394-B45F-21F1-CFB73B9F4DB5}"/>
              </a:ext>
              <a:ext uri="{C183D7F6-B498-43B3-948B-1728B52AA6E4}">
                <adec:decorative xmlns:adec="http://schemas.microsoft.com/office/drawing/2017/decorative" val="1"/>
              </a:ext>
            </a:extLst>
          </p:cNvPr>
          <p:cNvSpPr/>
          <p:nvPr/>
        </p:nvSpPr>
        <p:spPr bwMode="auto">
          <a:xfrm>
            <a:off x="2270296" y="3765884"/>
            <a:ext cx="673768" cy="697832"/>
          </a:xfrm>
          <a:prstGeom prst="down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Arrow: Down 8">
            <a:extLst>
              <a:ext uri="{FF2B5EF4-FFF2-40B4-BE49-F238E27FC236}">
                <a16:creationId xmlns:a16="http://schemas.microsoft.com/office/drawing/2014/main" id="{CABA9274-A3DA-C63F-F6D2-B31FB427B7E0}"/>
              </a:ext>
              <a:ext uri="{C183D7F6-B498-43B3-948B-1728B52AA6E4}">
                <adec:decorative xmlns:adec="http://schemas.microsoft.com/office/drawing/2017/decorative" val="1"/>
              </a:ext>
            </a:extLst>
          </p:cNvPr>
          <p:cNvSpPr/>
          <p:nvPr/>
        </p:nvSpPr>
        <p:spPr bwMode="auto">
          <a:xfrm>
            <a:off x="5759115" y="3765884"/>
            <a:ext cx="673768" cy="697832"/>
          </a:xfrm>
          <a:prstGeom prst="down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Arrow: Down 9">
            <a:extLst>
              <a:ext uri="{FF2B5EF4-FFF2-40B4-BE49-F238E27FC236}">
                <a16:creationId xmlns:a16="http://schemas.microsoft.com/office/drawing/2014/main" id="{0BBC47BF-DFB5-C4EE-EF4A-6B56C08E7C10}"/>
              </a:ext>
              <a:ext uri="{C183D7F6-B498-43B3-948B-1728B52AA6E4}">
                <adec:decorative xmlns:adec="http://schemas.microsoft.com/office/drawing/2017/decorative" val="1"/>
              </a:ext>
            </a:extLst>
          </p:cNvPr>
          <p:cNvSpPr/>
          <p:nvPr/>
        </p:nvSpPr>
        <p:spPr bwMode="auto">
          <a:xfrm>
            <a:off x="9247934" y="3765884"/>
            <a:ext cx="673768" cy="697832"/>
          </a:xfrm>
          <a:prstGeom prst="down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BBE03E15-D373-052A-C6D4-F2BDB56CAA40}"/>
              </a:ext>
            </a:extLst>
          </p:cNvPr>
          <p:cNvSpPr txBox="1"/>
          <p:nvPr/>
        </p:nvSpPr>
        <p:spPr>
          <a:xfrm>
            <a:off x="1175763" y="5073309"/>
            <a:ext cx="28628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[ 15   34   24   13  …]</a:t>
            </a:r>
          </a:p>
        </p:txBody>
      </p:sp>
      <p:sp>
        <p:nvSpPr>
          <p:cNvPr id="12" name="TextBox 11">
            <a:extLst>
              <a:ext uri="{FF2B5EF4-FFF2-40B4-BE49-F238E27FC236}">
                <a16:creationId xmlns:a16="http://schemas.microsoft.com/office/drawing/2014/main" id="{5560934A-1421-81A3-6FB2-87100446770B}"/>
              </a:ext>
            </a:extLst>
          </p:cNvPr>
          <p:cNvSpPr txBox="1"/>
          <p:nvPr/>
        </p:nvSpPr>
        <p:spPr>
          <a:xfrm>
            <a:off x="4664580" y="5073308"/>
            <a:ext cx="28628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[16   22   89   26 …]</a:t>
            </a:r>
          </a:p>
        </p:txBody>
      </p:sp>
      <p:sp>
        <p:nvSpPr>
          <p:cNvPr id="13" name="TextBox 12">
            <a:extLst>
              <a:ext uri="{FF2B5EF4-FFF2-40B4-BE49-F238E27FC236}">
                <a16:creationId xmlns:a16="http://schemas.microsoft.com/office/drawing/2014/main" id="{5A8C4191-D002-9C9D-E0D2-0446E37C128B}"/>
              </a:ext>
            </a:extLst>
          </p:cNvPr>
          <p:cNvSpPr txBox="1"/>
          <p:nvPr/>
        </p:nvSpPr>
        <p:spPr>
          <a:xfrm>
            <a:off x="8153399" y="5073308"/>
            <a:ext cx="28628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[ 20   13   31   89 …]</a:t>
            </a:r>
          </a:p>
        </p:txBody>
      </p:sp>
    </p:spTree>
    <p:extLst>
      <p:ext uri="{BB962C8B-B14F-4D97-AF65-F5344CB8AC3E}">
        <p14:creationId xmlns:p14="http://schemas.microsoft.com/office/powerpoint/2010/main" val="266314352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DF28-FA0C-7036-D020-9E420B47727F}"/>
              </a:ext>
            </a:extLst>
          </p:cNvPr>
          <p:cNvSpPr>
            <a:spLocks noGrp="1"/>
          </p:cNvSpPr>
          <p:nvPr>
            <p:ph type="title"/>
          </p:nvPr>
        </p:nvSpPr>
        <p:spPr/>
        <p:txBody>
          <a:bodyPr/>
          <a:lstStyle/>
          <a:p>
            <a:r>
              <a:rPr lang="en-US"/>
              <a:t>Embedding models</a:t>
            </a:r>
          </a:p>
        </p:txBody>
      </p:sp>
      <p:sp>
        <p:nvSpPr>
          <p:cNvPr id="3" name="TextBox 2">
            <a:extLst>
              <a:ext uri="{FF2B5EF4-FFF2-40B4-BE49-F238E27FC236}">
                <a16:creationId xmlns:a16="http://schemas.microsoft.com/office/drawing/2014/main" id="{3A8D164C-35E5-6BC3-5EF3-88F673E308A2}"/>
              </a:ext>
            </a:extLst>
          </p:cNvPr>
          <p:cNvSpPr txBox="1"/>
          <p:nvPr/>
        </p:nvSpPr>
        <p:spPr>
          <a:xfrm>
            <a:off x="1755496" y="1168598"/>
            <a:ext cx="10168128" cy="61555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Different Azure OpenAI embedding models are specifically created to be good at a particular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Similarity embeddings</a:t>
            </a:r>
            <a:r>
              <a:rPr kumimoji="0" lang="en-US" sz="2000" b="0" i="0" u="none" strike="noStrike" kern="1200" cap="none" spc="0" normalizeH="0" baseline="0" noProof="0">
                <a:ln>
                  <a:noFill/>
                </a:ln>
                <a:solidFill>
                  <a:srgbClr val="FFFFFF"/>
                </a:solidFill>
                <a:effectLst/>
                <a:uLnTx/>
                <a:uFillTx/>
                <a:latin typeface="Segoe UI"/>
                <a:ea typeface="+mn-ea"/>
                <a:cs typeface="+mn-cs"/>
              </a:rPr>
              <a:t> are good at capturing semantic similarity between two or more pieces of text.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Text search embeddings</a:t>
            </a:r>
            <a:r>
              <a:rPr kumimoji="0" lang="en-US" sz="2000" b="0" i="0" u="none" strike="noStrike" kern="1200" cap="none" spc="0" normalizeH="0" baseline="0" noProof="0">
                <a:ln>
                  <a:noFill/>
                </a:ln>
                <a:solidFill>
                  <a:srgbClr val="FFFFFF"/>
                </a:solidFill>
                <a:effectLst/>
                <a:uLnTx/>
                <a:uFillTx/>
                <a:latin typeface="Segoe UI"/>
                <a:ea typeface="+mn-ea"/>
                <a:cs typeface="+mn-cs"/>
              </a:rPr>
              <a:t> help measure long documents are relevant to a short query.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Code search embeddings</a:t>
            </a:r>
            <a:r>
              <a:rPr kumimoji="0" lang="en-US" sz="2000" b="0" i="0" u="none" strike="noStrike" kern="1200" cap="none" spc="0" normalizeH="0" baseline="0" noProof="0">
                <a:ln>
                  <a:noFill/>
                </a:ln>
                <a:solidFill>
                  <a:srgbClr val="FFFFFF"/>
                </a:solidFill>
                <a:effectLst/>
                <a:uLnTx/>
                <a:uFillTx/>
                <a:latin typeface="Segoe UI"/>
                <a:ea typeface="+mn-ea"/>
                <a:cs typeface="+mn-cs"/>
              </a:rPr>
              <a:t> are useful for embedding code snippets and embedding nature language search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Embeddings make it easier to do machine learning on large inputs representing words by capturing the semantic similarities in a vector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Therefore, we can use embeddings to determine if two text chunks are semantically related or similar, and provide a score to assess similarity.</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FFFFFF"/>
                </a:solidFill>
                <a:effectLst/>
                <a:uLnTx/>
                <a:uFillTx/>
                <a:latin typeface="Segoe UI"/>
                <a:ea typeface="+mn-ea"/>
                <a:cs typeface="+mn-cs"/>
              </a:rPr>
            </a:b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Graphic 14">
            <a:extLst>
              <a:ext uri="{FF2B5EF4-FFF2-40B4-BE49-F238E27FC236}">
                <a16:creationId xmlns:a16="http://schemas.microsoft.com/office/drawing/2014/main" id="{B44CCEE1-32CA-4FFB-9821-432F1BDD1D7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8376" y="1560576"/>
            <a:ext cx="901904" cy="7951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509174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8549-8908-3C87-5D19-A0FBA2F487FC}"/>
              </a:ext>
            </a:extLst>
          </p:cNvPr>
          <p:cNvSpPr>
            <a:spLocks noGrp="1"/>
          </p:cNvSpPr>
          <p:nvPr>
            <p:ph type="title"/>
          </p:nvPr>
        </p:nvSpPr>
        <p:spPr/>
        <p:txBody>
          <a:bodyPr/>
          <a:lstStyle/>
          <a:p>
            <a:r>
              <a:rPr lang="en-US"/>
              <a:t>Similarity Search with embeddings</a:t>
            </a:r>
          </a:p>
        </p:txBody>
      </p:sp>
      <p:sp>
        <p:nvSpPr>
          <p:cNvPr id="4" name="Oval 3">
            <a:extLst>
              <a:ext uri="{FF2B5EF4-FFF2-40B4-BE49-F238E27FC236}">
                <a16:creationId xmlns:a16="http://schemas.microsoft.com/office/drawing/2014/main" id="{949157C5-5928-75B5-4903-9E683DC70479}"/>
              </a:ext>
              <a:ext uri="{C183D7F6-B498-43B3-948B-1728B52AA6E4}">
                <adec:decorative xmlns:adec="http://schemas.microsoft.com/office/drawing/2017/decorative" val="1"/>
              </a:ext>
            </a:extLst>
          </p:cNvPr>
          <p:cNvSpPr/>
          <p:nvPr/>
        </p:nvSpPr>
        <p:spPr bwMode="auto">
          <a:xfrm>
            <a:off x="6161993" y="282023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8A7165F5-0B18-21E8-5E75-DC0DBB18E083}"/>
              </a:ext>
              <a:ext uri="{C183D7F6-B498-43B3-948B-1728B52AA6E4}">
                <adec:decorative xmlns:adec="http://schemas.microsoft.com/office/drawing/2017/decorative" val="1"/>
              </a:ext>
            </a:extLst>
          </p:cNvPr>
          <p:cNvSpPr/>
          <p:nvPr/>
        </p:nvSpPr>
        <p:spPr bwMode="auto">
          <a:xfrm>
            <a:off x="6476250" y="342900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92D083E4-4A20-6008-87CC-B89063742E95}"/>
              </a:ext>
              <a:ext uri="{C183D7F6-B498-43B3-948B-1728B52AA6E4}">
                <adec:decorative xmlns:adec="http://schemas.microsoft.com/office/drawing/2017/decorative" val="1"/>
              </a:ext>
            </a:extLst>
          </p:cNvPr>
          <p:cNvSpPr/>
          <p:nvPr/>
        </p:nvSpPr>
        <p:spPr bwMode="auto">
          <a:xfrm>
            <a:off x="8983636" y="2813186"/>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79507520-46A3-D5F3-37E9-85C34B5A7099}"/>
              </a:ext>
              <a:ext uri="{C183D7F6-B498-43B3-948B-1728B52AA6E4}">
                <adec:decorative xmlns:adec="http://schemas.microsoft.com/office/drawing/2017/decorative" val="1"/>
              </a:ext>
            </a:extLst>
          </p:cNvPr>
          <p:cNvSpPr/>
          <p:nvPr/>
        </p:nvSpPr>
        <p:spPr bwMode="auto">
          <a:xfrm>
            <a:off x="7398619" y="3086446"/>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40342AE-0049-084A-F678-F4C0C44E7275}"/>
              </a:ext>
              <a:ext uri="{C183D7F6-B498-43B3-948B-1728B52AA6E4}">
                <adec:decorative xmlns:adec="http://schemas.microsoft.com/office/drawing/2017/decorative" val="1"/>
              </a:ext>
            </a:extLst>
          </p:cNvPr>
          <p:cNvSpPr/>
          <p:nvPr/>
        </p:nvSpPr>
        <p:spPr bwMode="auto">
          <a:xfrm>
            <a:off x="8128377" y="566727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67963F2C-9BAE-8961-5E2A-5B5E4FFC27C7}"/>
              </a:ext>
              <a:ext uri="{C183D7F6-B498-43B3-948B-1728B52AA6E4}">
                <adec:decorative xmlns:adec="http://schemas.microsoft.com/office/drawing/2017/decorative" val="1"/>
              </a:ext>
            </a:extLst>
          </p:cNvPr>
          <p:cNvSpPr/>
          <p:nvPr/>
        </p:nvSpPr>
        <p:spPr bwMode="auto">
          <a:xfrm>
            <a:off x="8490401" y="491322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2F33B648-C25A-296F-1104-1F7122A88A3C}"/>
              </a:ext>
              <a:ext uri="{C183D7F6-B498-43B3-948B-1728B52AA6E4}">
                <adec:decorative xmlns:adec="http://schemas.microsoft.com/office/drawing/2017/decorative" val="1"/>
              </a:ext>
            </a:extLst>
          </p:cNvPr>
          <p:cNvSpPr/>
          <p:nvPr/>
        </p:nvSpPr>
        <p:spPr bwMode="auto">
          <a:xfrm>
            <a:off x="8637893" y="369280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EEB58FEE-709E-8198-EF10-5C065A221157}"/>
              </a:ext>
              <a:ext uri="{C183D7F6-B498-43B3-948B-1728B52AA6E4}">
                <adec:decorative xmlns:adec="http://schemas.microsoft.com/office/drawing/2017/decorative" val="1"/>
              </a:ext>
            </a:extLst>
          </p:cNvPr>
          <p:cNvSpPr/>
          <p:nvPr/>
        </p:nvSpPr>
        <p:spPr bwMode="auto">
          <a:xfrm>
            <a:off x="5699075" y="377479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664FAB15-B750-315D-12AD-59028C832E81}"/>
              </a:ext>
              <a:ext uri="{C183D7F6-B498-43B3-948B-1728B52AA6E4}">
                <adec:decorative xmlns:adec="http://schemas.microsoft.com/office/drawing/2017/decorative" val="1"/>
              </a:ext>
            </a:extLst>
          </p:cNvPr>
          <p:cNvSpPr/>
          <p:nvPr/>
        </p:nvSpPr>
        <p:spPr bwMode="auto">
          <a:xfrm>
            <a:off x="8044589" y="4240899"/>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AAAC375-14FF-6634-A66D-5ECB4BC0587E}"/>
              </a:ext>
              <a:ext uri="{C183D7F6-B498-43B3-948B-1728B52AA6E4}">
                <adec:decorative xmlns:adec="http://schemas.microsoft.com/office/drawing/2017/decorative" val="1"/>
              </a:ext>
            </a:extLst>
          </p:cNvPr>
          <p:cNvSpPr/>
          <p:nvPr/>
        </p:nvSpPr>
        <p:spPr bwMode="auto">
          <a:xfrm>
            <a:off x="5102469" y="427635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8F45CA6-F9BD-2D21-52B0-015C16D547A2}"/>
              </a:ext>
              <a:ext uri="{C183D7F6-B498-43B3-948B-1728B52AA6E4}">
                <adec:decorative xmlns:adec="http://schemas.microsoft.com/office/drawing/2017/decorative" val="1"/>
              </a:ext>
            </a:extLst>
          </p:cNvPr>
          <p:cNvSpPr/>
          <p:nvPr/>
        </p:nvSpPr>
        <p:spPr bwMode="auto">
          <a:xfrm>
            <a:off x="5699075" y="435583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DD3A4F67-EE89-92BC-FCF7-F9EB23D53C51}"/>
              </a:ext>
              <a:ext uri="{C183D7F6-B498-43B3-948B-1728B52AA6E4}">
                <adec:decorative xmlns:adec="http://schemas.microsoft.com/office/drawing/2017/decorative" val="1"/>
              </a:ext>
            </a:extLst>
          </p:cNvPr>
          <p:cNvSpPr/>
          <p:nvPr/>
        </p:nvSpPr>
        <p:spPr bwMode="auto">
          <a:xfrm>
            <a:off x="5994418" y="325044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2F92664-267D-076B-DC6E-599B67377B16}"/>
              </a:ext>
              <a:ext uri="{C183D7F6-B498-43B3-948B-1728B52AA6E4}">
                <adec:decorative xmlns:adec="http://schemas.microsoft.com/office/drawing/2017/decorative" val="1"/>
              </a:ext>
            </a:extLst>
          </p:cNvPr>
          <p:cNvSpPr/>
          <p:nvPr/>
        </p:nvSpPr>
        <p:spPr bwMode="auto">
          <a:xfrm>
            <a:off x="7002062" y="381925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2007A41-BA3C-0189-8B74-EB3ACA102EB0}"/>
              </a:ext>
              <a:ext uri="{C183D7F6-B498-43B3-948B-1728B52AA6E4}">
                <adec:decorative xmlns:adec="http://schemas.microsoft.com/office/drawing/2017/decorative" val="1"/>
              </a:ext>
            </a:extLst>
          </p:cNvPr>
          <p:cNvSpPr/>
          <p:nvPr/>
        </p:nvSpPr>
        <p:spPr bwMode="auto">
          <a:xfrm>
            <a:off x="7390650" y="4322898"/>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A9D21A4-064E-0ACD-32A6-1CB398D90922}"/>
              </a:ext>
              <a:ext uri="{C183D7F6-B498-43B3-948B-1728B52AA6E4}">
                <adec:decorative xmlns:adec="http://schemas.microsoft.com/office/drawing/2017/decorative" val="1"/>
              </a:ext>
            </a:extLst>
          </p:cNvPr>
          <p:cNvSpPr/>
          <p:nvPr/>
        </p:nvSpPr>
        <p:spPr bwMode="auto">
          <a:xfrm>
            <a:off x="6308675" y="496543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902E26DA-1162-3C70-DEF9-D31759EA082F}"/>
              </a:ext>
              <a:ext uri="{C183D7F6-B498-43B3-948B-1728B52AA6E4}">
                <adec:decorative xmlns:adec="http://schemas.microsoft.com/office/drawing/2017/decorative" val="1"/>
              </a:ext>
            </a:extLst>
          </p:cNvPr>
          <p:cNvSpPr/>
          <p:nvPr/>
        </p:nvSpPr>
        <p:spPr bwMode="auto">
          <a:xfrm>
            <a:off x="5531500" y="510623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E2FE3F94-0A81-067A-A6A9-72E2E6FB2A00}"/>
              </a:ext>
              <a:ext uri="{C183D7F6-B498-43B3-948B-1728B52AA6E4}">
                <adec:decorative xmlns:adec="http://schemas.microsoft.com/office/drawing/2017/decorative" val="1"/>
              </a:ext>
            </a:extLst>
          </p:cNvPr>
          <p:cNvSpPr/>
          <p:nvPr/>
        </p:nvSpPr>
        <p:spPr bwMode="auto">
          <a:xfrm>
            <a:off x="7960802" y="364319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CEBAF200-6425-BF65-D5A8-57EE230A833C}"/>
              </a:ext>
              <a:ext uri="{C183D7F6-B498-43B3-948B-1728B52AA6E4}">
                <adec:decorative xmlns:adec="http://schemas.microsoft.com/office/drawing/2017/decorative" val="1"/>
              </a:ext>
            </a:extLst>
          </p:cNvPr>
          <p:cNvSpPr/>
          <p:nvPr/>
        </p:nvSpPr>
        <p:spPr bwMode="auto">
          <a:xfrm>
            <a:off x="6424741" y="435195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18F9669B-FC8F-12DC-D079-22B23A5BB8A9}"/>
              </a:ext>
              <a:ext uri="{C183D7F6-B498-43B3-948B-1728B52AA6E4}">
                <adec:decorative xmlns:adec="http://schemas.microsoft.com/office/drawing/2017/decorative" val="1"/>
              </a:ext>
            </a:extLst>
          </p:cNvPr>
          <p:cNvSpPr/>
          <p:nvPr/>
        </p:nvSpPr>
        <p:spPr bwMode="auto">
          <a:xfrm>
            <a:off x="7002062" y="502424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68D2A73-A2E6-D387-9789-FB6AA30E15BA}"/>
              </a:ext>
              <a:ext uri="{C183D7F6-B498-43B3-948B-1728B52AA6E4}">
                <adec:decorative xmlns:adec="http://schemas.microsoft.com/office/drawing/2017/decorative" val="1"/>
              </a:ext>
            </a:extLst>
          </p:cNvPr>
          <p:cNvSpPr/>
          <p:nvPr/>
        </p:nvSpPr>
        <p:spPr bwMode="auto">
          <a:xfrm>
            <a:off x="7070675" y="572743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39FCF0C9-4162-08B1-628F-906BB73DD066}"/>
              </a:ext>
              <a:ext uri="{C183D7F6-B498-43B3-948B-1728B52AA6E4}">
                <adec:decorative xmlns:adec="http://schemas.microsoft.com/office/drawing/2017/decorative" val="1"/>
              </a:ext>
            </a:extLst>
          </p:cNvPr>
          <p:cNvSpPr/>
          <p:nvPr/>
        </p:nvSpPr>
        <p:spPr bwMode="auto">
          <a:xfrm>
            <a:off x="6378081" y="5780631"/>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5F753E97-A4E4-5350-324C-4DF8E950F1C0}"/>
              </a:ext>
              <a:ext uri="{C183D7F6-B498-43B3-948B-1728B52AA6E4}">
                <adec:decorative xmlns:adec="http://schemas.microsoft.com/office/drawing/2017/decorative" val="1"/>
              </a:ext>
            </a:extLst>
          </p:cNvPr>
          <p:cNvSpPr/>
          <p:nvPr/>
        </p:nvSpPr>
        <p:spPr bwMode="auto">
          <a:xfrm>
            <a:off x="8079802" y="403073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57FDE03A-B33C-131B-8A7E-812F5850D8EA}"/>
              </a:ext>
              <a:ext uri="{C183D7F6-B498-43B3-948B-1728B52AA6E4}">
                <adec:decorative xmlns:adec="http://schemas.microsoft.com/office/drawing/2017/decorative" val="1"/>
              </a:ext>
            </a:extLst>
          </p:cNvPr>
          <p:cNvSpPr/>
          <p:nvPr/>
        </p:nvSpPr>
        <p:spPr bwMode="auto">
          <a:xfrm>
            <a:off x="7334145" y="460789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97BF900-6E86-0662-7818-0CE9D6432843}"/>
              </a:ext>
              <a:ext uri="{C183D7F6-B498-43B3-948B-1728B52AA6E4}">
                <adec:decorative xmlns:adec="http://schemas.microsoft.com/office/drawing/2017/decorative" val="1"/>
              </a:ext>
            </a:extLst>
          </p:cNvPr>
          <p:cNvSpPr/>
          <p:nvPr/>
        </p:nvSpPr>
        <p:spPr bwMode="auto">
          <a:xfrm>
            <a:off x="8079802" y="461177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6E431C3A-56A3-3D74-DFC6-53B49A2A1991}"/>
              </a:ext>
              <a:ext uri="{C183D7F6-B498-43B3-948B-1728B52AA6E4}">
                <adec:decorative xmlns:adec="http://schemas.microsoft.com/office/drawing/2017/decorative" val="1"/>
              </a:ext>
            </a:extLst>
          </p:cNvPr>
          <p:cNvSpPr/>
          <p:nvPr/>
        </p:nvSpPr>
        <p:spPr bwMode="auto">
          <a:xfrm>
            <a:off x="9382789" y="407518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5DC5DF12-679D-30CA-70F1-96777A5112DE}"/>
              </a:ext>
              <a:ext uri="{C183D7F6-B498-43B3-948B-1728B52AA6E4}">
                <adec:decorative xmlns:adec="http://schemas.microsoft.com/office/drawing/2017/decorative" val="1"/>
              </a:ext>
            </a:extLst>
          </p:cNvPr>
          <p:cNvSpPr/>
          <p:nvPr/>
        </p:nvSpPr>
        <p:spPr bwMode="auto">
          <a:xfrm>
            <a:off x="9771377" y="4578833"/>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C82EFF5D-5364-6D00-0353-9C9130321FAE}"/>
              </a:ext>
              <a:ext uri="{C183D7F6-B498-43B3-948B-1728B52AA6E4}">
                <adec:decorative xmlns:adec="http://schemas.microsoft.com/office/drawing/2017/decorative" val="1"/>
              </a:ext>
            </a:extLst>
          </p:cNvPr>
          <p:cNvSpPr/>
          <p:nvPr/>
        </p:nvSpPr>
        <p:spPr bwMode="auto">
          <a:xfrm>
            <a:off x="8689402" y="5221372"/>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96CBA0F-3967-EF20-EA3B-6491DD35CB97}"/>
              </a:ext>
              <a:ext uri="{C183D7F6-B498-43B3-948B-1728B52AA6E4}">
                <adec:decorative xmlns:adec="http://schemas.microsoft.com/office/drawing/2017/decorative" val="1"/>
              </a:ext>
            </a:extLst>
          </p:cNvPr>
          <p:cNvSpPr/>
          <p:nvPr/>
        </p:nvSpPr>
        <p:spPr bwMode="auto">
          <a:xfrm>
            <a:off x="7912227" y="536217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180A233-3672-95C3-9CDF-FC3FF53439A0}"/>
              </a:ext>
              <a:ext uri="{C183D7F6-B498-43B3-948B-1728B52AA6E4}">
                <adec:decorative xmlns:adec="http://schemas.microsoft.com/office/drawing/2017/decorative" val="1"/>
              </a:ext>
            </a:extLst>
          </p:cNvPr>
          <p:cNvSpPr/>
          <p:nvPr/>
        </p:nvSpPr>
        <p:spPr bwMode="auto">
          <a:xfrm>
            <a:off x="8805468" y="460789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A013ED3-B7FC-623F-A723-9EC79A722C7F}"/>
              </a:ext>
              <a:ext uri="{C183D7F6-B498-43B3-948B-1728B52AA6E4}">
                <adec:decorative xmlns:adec="http://schemas.microsoft.com/office/drawing/2017/decorative" val="1"/>
              </a:ext>
            </a:extLst>
          </p:cNvPr>
          <p:cNvSpPr/>
          <p:nvPr/>
        </p:nvSpPr>
        <p:spPr bwMode="auto">
          <a:xfrm>
            <a:off x="9382789" y="528017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9F1B1A38-D308-816B-FFD6-4336B12FB991}"/>
              </a:ext>
              <a:ext uri="{C183D7F6-B498-43B3-948B-1728B52AA6E4}">
                <adec:decorative xmlns:adec="http://schemas.microsoft.com/office/drawing/2017/decorative" val="1"/>
              </a:ext>
            </a:extLst>
          </p:cNvPr>
          <p:cNvSpPr/>
          <p:nvPr/>
        </p:nvSpPr>
        <p:spPr bwMode="auto">
          <a:xfrm>
            <a:off x="9451402" y="598337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612673C1-3082-E955-C130-D9BB1688F199}"/>
              </a:ext>
              <a:ext uri="{C183D7F6-B498-43B3-948B-1728B52AA6E4}">
                <adec:decorative xmlns:adec="http://schemas.microsoft.com/office/drawing/2017/decorative" val="1"/>
              </a:ext>
            </a:extLst>
          </p:cNvPr>
          <p:cNvSpPr/>
          <p:nvPr/>
        </p:nvSpPr>
        <p:spPr bwMode="auto">
          <a:xfrm>
            <a:off x="7756498" y="4997273"/>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68F280B-EF13-F7D0-6294-55013BD0699B}"/>
              </a:ext>
            </a:extLst>
          </p:cNvPr>
          <p:cNvSpPr/>
          <p:nvPr/>
        </p:nvSpPr>
        <p:spPr bwMode="auto">
          <a:xfrm>
            <a:off x="349713" y="4018029"/>
            <a:ext cx="132936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user input</a:t>
            </a:r>
          </a:p>
        </p:txBody>
      </p:sp>
      <p:cxnSp>
        <p:nvCxnSpPr>
          <p:cNvPr id="37" name="Connector: Elbow 36">
            <a:extLst>
              <a:ext uri="{FF2B5EF4-FFF2-40B4-BE49-F238E27FC236}">
                <a16:creationId xmlns:a16="http://schemas.microsoft.com/office/drawing/2014/main" id="{91CCD9A9-1A90-BA7E-3424-DA6EEB25FB1A}"/>
              </a:ext>
              <a:ext uri="{C183D7F6-B498-43B3-948B-1728B52AA6E4}">
                <adec:decorative xmlns:adec="http://schemas.microsoft.com/office/drawing/2017/decorative" val="1"/>
              </a:ext>
            </a:extLst>
          </p:cNvPr>
          <p:cNvCxnSpPr>
            <a:cxnSpLocks/>
            <a:stCxn id="36" idx="3"/>
          </p:cNvCxnSpPr>
          <p:nvPr/>
        </p:nvCxnSpPr>
        <p:spPr>
          <a:xfrm flipV="1">
            <a:off x="1679081" y="4315484"/>
            <a:ext cx="724124" cy="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5474DA6-5391-0869-79CD-DC1502C5FE61}"/>
              </a:ext>
              <a:ext uri="{C183D7F6-B498-43B3-948B-1728B52AA6E4}">
                <adec:decorative xmlns:adec="http://schemas.microsoft.com/office/drawing/2017/decorative" val="1"/>
              </a:ext>
            </a:extLst>
          </p:cNvPr>
          <p:cNvSpPr/>
          <p:nvPr/>
        </p:nvSpPr>
        <p:spPr bwMode="auto">
          <a:xfrm>
            <a:off x="7652402" y="3983248"/>
            <a:ext cx="167575" cy="163998"/>
          </a:xfrm>
          <a:prstGeom prst="ellipse">
            <a:avLst/>
          </a:prstGeom>
          <a:solidFill>
            <a:schemeClr val="tx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FFA00564-1A1E-7076-B997-E1F41D3CA0FA}"/>
              </a:ext>
              <a:ext uri="{C183D7F6-B498-43B3-948B-1728B52AA6E4}">
                <adec:decorative xmlns:adec="http://schemas.microsoft.com/office/drawing/2017/decorative" val="1"/>
              </a:ext>
            </a:extLst>
          </p:cNvPr>
          <p:cNvSpPr/>
          <p:nvPr/>
        </p:nvSpPr>
        <p:spPr bwMode="auto">
          <a:xfrm>
            <a:off x="6929334" y="3376728"/>
            <a:ext cx="1596788" cy="1482308"/>
          </a:xfrm>
          <a:prstGeom prst="ellipse">
            <a:avLst/>
          </a:prstGeom>
          <a:noFill/>
          <a:ln>
            <a:solidFill>
              <a:schemeClr val="tx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0" name="Straight Arrow Connector 39">
            <a:extLst>
              <a:ext uri="{FF2B5EF4-FFF2-40B4-BE49-F238E27FC236}">
                <a16:creationId xmlns:a16="http://schemas.microsoft.com/office/drawing/2014/main" id="{002A70DF-1184-5C88-63B3-80B4AF5C57E8}"/>
              </a:ext>
              <a:ext uri="{C183D7F6-B498-43B3-948B-1728B52AA6E4}">
                <adec:decorative xmlns:adec="http://schemas.microsoft.com/office/drawing/2017/decorative" val="1"/>
              </a:ext>
            </a:extLst>
          </p:cNvPr>
          <p:cNvCxnSpPr>
            <a:cxnSpLocks/>
          </p:cNvCxnSpPr>
          <p:nvPr/>
        </p:nvCxnSpPr>
        <p:spPr>
          <a:xfrm flipV="1">
            <a:off x="10328888" y="4315485"/>
            <a:ext cx="385917" cy="5"/>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8DEC9ED-8230-B94E-B92D-0153F7352661}"/>
              </a:ext>
            </a:extLst>
          </p:cNvPr>
          <p:cNvSpPr/>
          <p:nvPr/>
        </p:nvSpPr>
        <p:spPr bwMode="auto">
          <a:xfrm>
            <a:off x="10862632" y="4009762"/>
            <a:ext cx="132936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result set</a:t>
            </a:r>
          </a:p>
        </p:txBody>
      </p:sp>
      <p:sp>
        <p:nvSpPr>
          <p:cNvPr id="42" name="TextBox 41">
            <a:extLst>
              <a:ext uri="{FF2B5EF4-FFF2-40B4-BE49-F238E27FC236}">
                <a16:creationId xmlns:a16="http://schemas.microsoft.com/office/drawing/2014/main" id="{F391E723-D2FA-B56C-3621-5469BDEEBA7B}"/>
              </a:ext>
            </a:extLst>
          </p:cNvPr>
          <p:cNvSpPr txBox="1"/>
          <p:nvPr/>
        </p:nvSpPr>
        <p:spPr>
          <a:xfrm>
            <a:off x="2267633" y="4679555"/>
            <a:ext cx="177215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[ 13   33   34   13 … ]</a:t>
            </a:r>
          </a:p>
        </p:txBody>
      </p:sp>
      <p:sp>
        <p:nvSpPr>
          <p:cNvPr id="43" name="Rectangle 42">
            <a:extLst>
              <a:ext uri="{FF2B5EF4-FFF2-40B4-BE49-F238E27FC236}">
                <a16:creationId xmlns:a16="http://schemas.microsoft.com/office/drawing/2014/main" id="{C75AC6CB-033D-6C4D-FF0A-412252F6E1DC}"/>
              </a:ext>
            </a:extLst>
          </p:cNvPr>
          <p:cNvSpPr/>
          <p:nvPr/>
        </p:nvSpPr>
        <p:spPr bwMode="auto">
          <a:xfrm>
            <a:off x="2535748" y="4010840"/>
            <a:ext cx="150403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embedding</a:t>
            </a:r>
          </a:p>
        </p:txBody>
      </p:sp>
      <p:cxnSp>
        <p:nvCxnSpPr>
          <p:cNvPr id="44" name="Connector: Elbow 43">
            <a:extLst>
              <a:ext uri="{FF2B5EF4-FFF2-40B4-BE49-F238E27FC236}">
                <a16:creationId xmlns:a16="http://schemas.microsoft.com/office/drawing/2014/main" id="{BAD51CA6-B9F8-905E-E2D5-D168C9E01F0D}"/>
              </a:ext>
              <a:ext uri="{C183D7F6-B498-43B3-948B-1728B52AA6E4}">
                <adec:decorative xmlns:adec="http://schemas.microsoft.com/office/drawing/2017/decorative" val="1"/>
              </a:ext>
            </a:extLst>
          </p:cNvPr>
          <p:cNvCxnSpPr>
            <a:cxnSpLocks/>
          </p:cNvCxnSpPr>
          <p:nvPr/>
        </p:nvCxnSpPr>
        <p:spPr>
          <a:xfrm flipV="1">
            <a:off x="4000817" y="4321066"/>
            <a:ext cx="724124" cy="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0D2EE2-9A48-EE94-9A9C-5E38BDB227AA}"/>
              </a:ext>
            </a:extLst>
          </p:cNvPr>
          <p:cNvSpPr txBox="1"/>
          <p:nvPr/>
        </p:nvSpPr>
        <p:spPr>
          <a:xfrm>
            <a:off x="112256" y="4678353"/>
            <a:ext cx="177215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“What is a neutron star?”</a:t>
            </a:r>
          </a:p>
        </p:txBody>
      </p:sp>
      <p:sp>
        <p:nvSpPr>
          <p:cNvPr id="48" name="TextBox 47">
            <a:extLst>
              <a:ext uri="{FF2B5EF4-FFF2-40B4-BE49-F238E27FC236}">
                <a16:creationId xmlns:a16="http://schemas.microsoft.com/office/drawing/2014/main" id="{279F855F-1752-2AA3-D46C-6A36E1170BA7}"/>
              </a:ext>
            </a:extLst>
          </p:cNvPr>
          <p:cNvSpPr txBox="1"/>
          <p:nvPr/>
        </p:nvSpPr>
        <p:spPr>
          <a:xfrm>
            <a:off x="1181760" y="1471785"/>
            <a:ext cx="10168128"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Once you encode your content as embeddings, you can then get an embedding from the user input and use that to find the most semantically similar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005FDD52-E25C-D752-55EE-ACEB400B545F}"/>
              </a:ext>
            </a:extLst>
          </p:cNvPr>
          <p:cNvSpPr txBox="1"/>
          <p:nvPr/>
        </p:nvSpPr>
        <p:spPr>
          <a:xfrm>
            <a:off x="2848545" y="6390342"/>
            <a:ext cx="76733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2"/>
              </a:rPr>
              <a:t>Azure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hlinkClick r:id="rId2"/>
              </a:rPr>
              <a:t>OpenAI</a:t>
            </a: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2"/>
              </a:rPr>
              <a:t> embeddings tutorial - Azure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hlinkClick r:id="rId2"/>
              </a:rPr>
              <a:t>OpenAI</a:t>
            </a: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2"/>
              </a:rPr>
              <a:t> | Microsoft Learn</a:t>
            </a: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95189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84200" y="2610446"/>
            <a:ext cx="9144000" cy="923330"/>
          </a:xfrm>
        </p:spPr>
        <p:txBody>
          <a:bodyPr/>
          <a:lstStyle/>
          <a:p>
            <a:r>
              <a:rPr lang="en-US"/>
              <a:t>Azure OpenAI Service</a:t>
            </a:r>
            <a:br>
              <a:rPr lang="en-US"/>
            </a:br>
            <a:r>
              <a:rPr lang="en-US" sz="2400" spc="0">
                <a:solidFill>
                  <a:schemeClr val="accent1"/>
                </a:solidFill>
              </a:rPr>
              <a:t>A day in the life of a Data Scientist</a:t>
            </a:r>
            <a:endParaRPr lang="en-US" spc="0">
              <a:solidFill>
                <a:schemeClr val="accent1"/>
              </a:solidFill>
            </a:endParaRPr>
          </a:p>
        </p:txBody>
      </p:sp>
      <p:sp>
        <p:nvSpPr>
          <p:cNvPr id="7" name="Text Placeholder 6">
            <a:extLst>
              <a:ext uri="{FF2B5EF4-FFF2-40B4-BE49-F238E27FC236}">
                <a16:creationId xmlns:a16="http://schemas.microsoft.com/office/drawing/2014/main" id="{9BAEDA81-FA91-AFA6-B933-2F429FD5978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6515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6444CF69-4421-46F8-731E-B6C85DEF6DA3}"/>
              </a:ext>
              <a:ext uri="{C183D7F6-B498-43B3-948B-1728B52AA6E4}">
                <adec:decorative xmlns:adec="http://schemas.microsoft.com/office/drawing/2017/decorative" val="1"/>
              </a:ext>
            </a:extLst>
          </p:cNvPr>
          <p:cNvCxnSpPr>
            <a:cxnSpLocks/>
          </p:cNvCxnSpPr>
          <p:nvPr/>
        </p:nvCxnSpPr>
        <p:spPr>
          <a:xfrm>
            <a:off x="3185201" y="2584984"/>
            <a:ext cx="0" cy="1938992"/>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2A407E-7799-6D1F-585F-0E1EBDAC1B88}"/>
              </a:ext>
              <a:ext uri="{C183D7F6-B498-43B3-948B-1728B52AA6E4}">
                <adec:decorative xmlns:adec="http://schemas.microsoft.com/office/drawing/2017/decorative" val="1"/>
              </a:ext>
            </a:extLst>
          </p:cNvPr>
          <p:cNvCxnSpPr>
            <a:cxnSpLocks/>
          </p:cNvCxnSpPr>
          <p:nvPr/>
        </p:nvCxnSpPr>
        <p:spPr>
          <a:xfrm>
            <a:off x="6096000" y="2584984"/>
            <a:ext cx="0" cy="1938992"/>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7DE7B3-5BBD-3BF1-C819-6AD67F3458EC}"/>
              </a:ext>
              <a:ext uri="{C183D7F6-B498-43B3-948B-1728B52AA6E4}">
                <adec:decorative xmlns:adec="http://schemas.microsoft.com/office/drawing/2017/decorative" val="1"/>
              </a:ext>
            </a:extLst>
          </p:cNvPr>
          <p:cNvCxnSpPr>
            <a:cxnSpLocks/>
          </p:cNvCxnSpPr>
          <p:nvPr/>
        </p:nvCxnSpPr>
        <p:spPr>
          <a:xfrm>
            <a:off x="9006799" y="2584984"/>
            <a:ext cx="0" cy="1938992"/>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FE19661A-1E12-D17D-55B8-6B4E0A2E9997}"/>
              </a:ext>
              <a:ext uri="{C183D7F6-B498-43B3-948B-1728B52AA6E4}">
                <adec:decorative xmlns:adec="http://schemas.microsoft.com/office/drawing/2017/decorative" val="1"/>
              </a:ext>
            </a:extLst>
          </p:cNvPr>
          <p:cNvGrpSpPr/>
          <p:nvPr/>
        </p:nvGrpSpPr>
        <p:grpSpPr>
          <a:xfrm>
            <a:off x="571500" y="4735206"/>
            <a:ext cx="11049000" cy="656311"/>
            <a:chOff x="571500" y="4915086"/>
            <a:chExt cx="11049000" cy="656311"/>
          </a:xfrm>
        </p:grpSpPr>
        <p:cxnSp>
          <p:nvCxnSpPr>
            <p:cNvPr id="14" name="Straight Connector 13">
              <a:extLst>
                <a:ext uri="{FF2B5EF4-FFF2-40B4-BE49-F238E27FC236}">
                  <a16:creationId xmlns:a16="http://schemas.microsoft.com/office/drawing/2014/main" id="{3D8BF5C7-1D18-8496-D019-FD1C6A707FBC}"/>
                </a:ext>
                <a:ext uri="{C183D7F6-B498-43B3-948B-1728B52AA6E4}">
                  <adec:decorative xmlns:adec="http://schemas.microsoft.com/office/drawing/2017/decorative" val="1"/>
                </a:ext>
              </a:extLst>
            </p:cNvPr>
            <p:cNvCxnSpPr>
              <a:cxnSpLocks/>
            </p:cNvCxnSpPr>
            <p:nvPr/>
          </p:nvCxnSpPr>
          <p:spPr>
            <a:xfrm>
              <a:off x="571500" y="5238974"/>
              <a:ext cx="11031538" cy="0"/>
            </a:xfrm>
            <a:prstGeom prst="line">
              <a:avLst/>
            </a:prstGeom>
            <a:noFill/>
            <a:ln w="12700" cap="flat" cmpd="sng" algn="ctr">
              <a:solidFill>
                <a:schemeClr val="accent1"/>
              </a:solidFill>
              <a:prstDash val="solid"/>
              <a:headEnd type="none" w="lg" len="med"/>
              <a:tailEnd type="none" w="lg" len="med"/>
            </a:ln>
            <a:effectLst/>
          </p:spPr>
        </p:cxnSp>
        <p:grpSp>
          <p:nvGrpSpPr>
            <p:cNvPr id="17" name="Group 16" descr="Icon of a person with a box around them">
              <a:extLst>
                <a:ext uri="{FF2B5EF4-FFF2-40B4-BE49-F238E27FC236}">
                  <a16:creationId xmlns:a16="http://schemas.microsoft.com/office/drawing/2014/main" id="{DE65C916-EC8D-D48C-D1A7-745D85AA3515}"/>
                </a:ext>
              </a:extLst>
            </p:cNvPr>
            <p:cNvGrpSpPr>
              <a:grpSpLocks/>
            </p:cNvGrpSpPr>
            <p:nvPr/>
          </p:nvGrpSpPr>
          <p:grpSpPr>
            <a:xfrm>
              <a:off x="2231789" y="4915086"/>
              <a:ext cx="656314" cy="656311"/>
              <a:chOff x="4850654" y="510655"/>
              <a:chExt cx="751672" cy="751672"/>
            </a:xfrm>
          </p:grpSpPr>
          <p:sp>
            <p:nvSpPr>
              <p:cNvPr id="18" name="Oval 17">
                <a:extLst>
                  <a:ext uri="{FF2B5EF4-FFF2-40B4-BE49-F238E27FC236}">
                    <a16:creationId xmlns:a16="http://schemas.microsoft.com/office/drawing/2014/main" id="{49840C6E-3A28-F0F3-1BE4-2462E2C68C73}"/>
                  </a:ext>
                  <a:ext uri="{C183D7F6-B498-43B3-948B-1728B52AA6E4}">
                    <adec:decorative xmlns:adec="http://schemas.microsoft.com/office/drawing/2017/decorative" val="1"/>
                  </a:ext>
                </a:extLst>
              </p:cNvPr>
              <p:cNvSpPr/>
              <p:nvPr/>
            </p:nvSpPr>
            <p:spPr bwMode="auto">
              <a:xfrm>
                <a:off x="4850654" y="510655"/>
                <a:ext cx="751672" cy="751672"/>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people_5">
                <a:extLst>
                  <a:ext uri="{FF2B5EF4-FFF2-40B4-BE49-F238E27FC236}">
                    <a16:creationId xmlns:a16="http://schemas.microsoft.com/office/drawing/2014/main" id="{2EAB717F-F742-8DB3-8DC7-7ADE48192BED}"/>
                  </a:ext>
                  <a:ext uri="{C183D7F6-B498-43B3-948B-1728B52AA6E4}">
                    <adec:decorative xmlns:adec="http://schemas.microsoft.com/office/drawing/2017/decorative" val="1"/>
                  </a:ext>
                </a:extLst>
              </p:cNvPr>
              <p:cNvSpPr>
                <a:spLocks noChangeAspect="1" noEditPoints="1"/>
              </p:cNvSpPr>
              <p:nvPr/>
            </p:nvSpPr>
            <p:spPr bwMode="auto">
              <a:xfrm>
                <a:off x="5049032" y="709738"/>
                <a:ext cx="354917" cy="35350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descr="Icon of a person wearing a headset">
              <a:extLst>
                <a:ext uri="{FF2B5EF4-FFF2-40B4-BE49-F238E27FC236}">
                  <a16:creationId xmlns:a16="http://schemas.microsoft.com/office/drawing/2014/main" id="{E819DB61-1503-3542-531D-6650B6FF783A}"/>
                </a:ext>
              </a:extLst>
            </p:cNvPr>
            <p:cNvGrpSpPr>
              <a:grpSpLocks/>
            </p:cNvGrpSpPr>
            <p:nvPr/>
          </p:nvGrpSpPr>
          <p:grpSpPr>
            <a:xfrm>
              <a:off x="5142588" y="4915086"/>
              <a:ext cx="656314" cy="656311"/>
              <a:chOff x="4850654" y="1468393"/>
              <a:chExt cx="751672" cy="751672"/>
            </a:xfrm>
          </p:grpSpPr>
          <p:sp>
            <p:nvSpPr>
              <p:cNvPr id="24" name="Oval 23">
                <a:extLst>
                  <a:ext uri="{FF2B5EF4-FFF2-40B4-BE49-F238E27FC236}">
                    <a16:creationId xmlns:a16="http://schemas.microsoft.com/office/drawing/2014/main" id="{4527F7B5-898F-42C4-3D9A-1B537D5A25BD}"/>
                  </a:ext>
                  <a:ext uri="{C183D7F6-B498-43B3-948B-1728B52AA6E4}">
                    <adec:decorative xmlns:adec="http://schemas.microsoft.com/office/drawing/2017/decorative" val="1"/>
                  </a:ext>
                </a:extLst>
              </p:cNvPr>
              <p:cNvSpPr>
                <a:spLocks/>
              </p:cNvSpPr>
              <p:nvPr/>
            </p:nvSpPr>
            <p:spPr bwMode="auto">
              <a:xfrm>
                <a:off x="4850654" y="1468393"/>
                <a:ext cx="751672" cy="75167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Telemarketer_E7B9">
                <a:extLst>
                  <a:ext uri="{FF2B5EF4-FFF2-40B4-BE49-F238E27FC236}">
                    <a16:creationId xmlns:a16="http://schemas.microsoft.com/office/drawing/2014/main" id="{F5724905-4104-F049-0E26-00603D03FAE1}"/>
                  </a:ext>
                  <a:ext uri="{C183D7F6-B498-43B3-948B-1728B52AA6E4}">
                    <adec:decorative xmlns:adec="http://schemas.microsoft.com/office/drawing/2017/decorative" val="1"/>
                  </a:ext>
                </a:extLst>
              </p:cNvPr>
              <p:cNvSpPr>
                <a:spLocks noChangeAspect="1" noEditPoints="1"/>
              </p:cNvSpPr>
              <p:nvPr/>
            </p:nvSpPr>
            <p:spPr bwMode="auto">
              <a:xfrm>
                <a:off x="5076466" y="1665306"/>
                <a:ext cx="300048" cy="35784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 name="Group 29" descr="Icon of three people with an arrow above them pointing down">
              <a:extLst>
                <a:ext uri="{FF2B5EF4-FFF2-40B4-BE49-F238E27FC236}">
                  <a16:creationId xmlns:a16="http://schemas.microsoft.com/office/drawing/2014/main" id="{2B1D5C87-769A-319E-5DF8-AF3097FDC214}"/>
                </a:ext>
              </a:extLst>
            </p:cNvPr>
            <p:cNvGrpSpPr>
              <a:grpSpLocks/>
            </p:cNvGrpSpPr>
            <p:nvPr/>
          </p:nvGrpSpPr>
          <p:grpSpPr>
            <a:xfrm>
              <a:off x="8053387" y="4915086"/>
              <a:ext cx="656314" cy="656311"/>
              <a:chOff x="4850654" y="2426131"/>
              <a:chExt cx="751672" cy="751672"/>
            </a:xfrm>
          </p:grpSpPr>
          <p:sp>
            <p:nvSpPr>
              <p:cNvPr id="31" name="Oval 30">
                <a:extLst>
                  <a:ext uri="{FF2B5EF4-FFF2-40B4-BE49-F238E27FC236}">
                    <a16:creationId xmlns:a16="http://schemas.microsoft.com/office/drawing/2014/main" id="{6E314AD7-3E81-6D85-631C-1F0467D5A67E}"/>
                  </a:ext>
                  <a:ext uri="{C183D7F6-B498-43B3-948B-1728B52AA6E4}">
                    <adec:decorative xmlns:adec="http://schemas.microsoft.com/office/drawing/2017/decorative" val="1"/>
                  </a:ext>
                </a:extLst>
              </p:cNvPr>
              <p:cNvSpPr>
                <a:spLocks/>
              </p:cNvSpPr>
              <p:nvPr/>
            </p:nvSpPr>
            <p:spPr bwMode="auto">
              <a:xfrm>
                <a:off x="4850654" y="2426131"/>
                <a:ext cx="751672" cy="75167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people_2">
                <a:extLst>
                  <a:ext uri="{FF2B5EF4-FFF2-40B4-BE49-F238E27FC236}">
                    <a16:creationId xmlns:a16="http://schemas.microsoft.com/office/drawing/2014/main" id="{316DFD46-1DF1-B1B8-BB95-4A3B5EC8430E}"/>
                  </a:ext>
                  <a:ext uri="{C183D7F6-B498-43B3-948B-1728B52AA6E4}">
                    <adec:decorative xmlns:adec="http://schemas.microsoft.com/office/drawing/2017/decorative" val="1"/>
                  </a:ext>
                </a:extLst>
              </p:cNvPr>
              <p:cNvSpPr>
                <a:spLocks noChangeAspect="1" noEditPoints="1"/>
              </p:cNvSpPr>
              <p:nvPr/>
            </p:nvSpPr>
            <p:spPr bwMode="auto">
              <a:xfrm>
                <a:off x="5012763" y="2567269"/>
                <a:ext cx="427455" cy="469397"/>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Icon of a dotted line circle made of a curved arrow pointing clockwise">
              <a:extLst>
                <a:ext uri="{FF2B5EF4-FFF2-40B4-BE49-F238E27FC236}">
                  <a16:creationId xmlns:a16="http://schemas.microsoft.com/office/drawing/2014/main" id="{41957630-ECE9-02C4-59CC-4B7AB906ACBB}"/>
                </a:ext>
              </a:extLst>
            </p:cNvPr>
            <p:cNvGrpSpPr>
              <a:grpSpLocks/>
            </p:cNvGrpSpPr>
            <p:nvPr/>
          </p:nvGrpSpPr>
          <p:grpSpPr>
            <a:xfrm>
              <a:off x="10964186" y="4915086"/>
              <a:ext cx="656314" cy="656311"/>
              <a:chOff x="5945218" y="3383869"/>
              <a:chExt cx="751672" cy="751672"/>
            </a:xfrm>
          </p:grpSpPr>
          <p:sp>
            <p:nvSpPr>
              <p:cNvPr id="37" name="Oval 36">
                <a:extLst>
                  <a:ext uri="{FF2B5EF4-FFF2-40B4-BE49-F238E27FC236}">
                    <a16:creationId xmlns:a16="http://schemas.microsoft.com/office/drawing/2014/main" id="{DF3FAF06-3850-4E8C-7202-B97C9B1F8E9D}"/>
                  </a:ext>
                  <a:ext uri="{C183D7F6-B498-43B3-948B-1728B52AA6E4}">
                    <adec:decorative xmlns:adec="http://schemas.microsoft.com/office/drawing/2017/decorative" val="1"/>
                  </a:ext>
                </a:extLst>
              </p:cNvPr>
              <p:cNvSpPr>
                <a:spLocks/>
              </p:cNvSpPr>
              <p:nvPr/>
            </p:nvSpPr>
            <p:spPr bwMode="auto">
              <a:xfrm>
                <a:off x="5945218" y="3383869"/>
                <a:ext cx="751672" cy="75167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arrow_26">
                <a:extLst>
                  <a:ext uri="{FF2B5EF4-FFF2-40B4-BE49-F238E27FC236}">
                    <a16:creationId xmlns:a16="http://schemas.microsoft.com/office/drawing/2014/main" id="{298CDF51-CD2E-D4D0-6499-784D850C9212}"/>
                  </a:ext>
                  <a:ext uri="{C183D7F6-B498-43B3-948B-1728B52AA6E4}">
                    <adec:decorative xmlns:adec="http://schemas.microsoft.com/office/drawing/2017/decorative" val="1"/>
                  </a:ext>
                </a:extLst>
              </p:cNvPr>
              <p:cNvSpPr>
                <a:spLocks noChangeAspect="1" noEditPoints="1"/>
              </p:cNvSpPr>
              <p:nvPr/>
            </p:nvSpPr>
            <p:spPr bwMode="auto">
              <a:xfrm>
                <a:off x="6132619" y="3577120"/>
                <a:ext cx="376872" cy="365172"/>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42" name="Title 41">
            <a:extLst>
              <a:ext uri="{FF2B5EF4-FFF2-40B4-BE49-F238E27FC236}">
                <a16:creationId xmlns:a16="http://schemas.microsoft.com/office/drawing/2014/main" id="{41C13FB9-288A-218C-9236-E5AA64A0DB69}"/>
              </a:ext>
            </a:extLst>
          </p:cNvPr>
          <p:cNvSpPr>
            <a:spLocks noGrp="1"/>
          </p:cNvSpPr>
          <p:nvPr>
            <p:ph type="title"/>
          </p:nvPr>
        </p:nvSpPr>
        <p:spPr>
          <a:xfrm>
            <a:off x="588263" y="457200"/>
            <a:ext cx="11018520" cy="553998"/>
          </a:xfrm>
        </p:spPr>
        <p:txBody>
          <a:bodyPr/>
          <a:lstStyle/>
          <a:p>
            <a:r>
              <a:rPr lang="en-US"/>
              <a:t>Learning objectives </a:t>
            </a:r>
          </a:p>
        </p:txBody>
      </p:sp>
      <p:sp>
        <p:nvSpPr>
          <p:cNvPr id="10" name="Text Placeholder 3">
            <a:extLst>
              <a:ext uri="{FF2B5EF4-FFF2-40B4-BE49-F238E27FC236}">
                <a16:creationId xmlns:a16="http://schemas.microsoft.com/office/drawing/2014/main" id="{72EF348A-6989-9C05-816F-1431B661FFA2}"/>
              </a:ext>
            </a:extLst>
          </p:cNvPr>
          <p:cNvSpPr txBox="1">
            <a:spLocks/>
          </p:cNvSpPr>
          <p:nvPr>
            <p:custDataLst>
              <p:custData r:id="rId2"/>
            </p:custDataLst>
          </p:nvPr>
        </p:nvSpPr>
        <p:spPr>
          <a:xfrm>
            <a:off x="571500" y="1436688"/>
            <a:ext cx="11018838" cy="276225"/>
          </a:xfrm>
          <a:prstGeom prst="rect">
            <a:avLst/>
          </a:prstGeom>
        </p:spPr>
        <p:txBody>
          <a:bodyPr vert="horz" wrap="square" lIns="0" tIns="0" rIns="0" bIns="0" rtlCol="0" anchor="t">
            <a:normAutofit fontScale="77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cs typeface="Segoe UI"/>
              </a:rPr>
              <a:t>This set of slides will help understanding of:</a:t>
            </a:r>
          </a:p>
        </p:txBody>
      </p:sp>
      <p:sp>
        <p:nvSpPr>
          <p:cNvPr id="16" name="Rectangle 15">
            <a:extLst>
              <a:ext uri="{FF2B5EF4-FFF2-40B4-BE49-F238E27FC236}">
                <a16:creationId xmlns:a16="http://schemas.microsoft.com/office/drawing/2014/main" id="{53AAC483-DA73-CEFB-BDAD-5E421EC40ED8}"/>
              </a:ext>
            </a:extLst>
          </p:cNvPr>
          <p:cNvSpPr/>
          <p:nvPr/>
        </p:nvSpPr>
        <p:spPr>
          <a:xfrm>
            <a:off x="571500" y="2584984"/>
            <a:ext cx="2316603" cy="1661993"/>
          </a:xfrm>
          <a:prstGeom prst="rect">
            <a:avLst/>
          </a:prstGeom>
          <a:noFill/>
        </p:spPr>
        <p:txBody>
          <a:bodyPr wrap="square" lIns="0" tIns="0" rIns="0" bIns="0" anchor="t">
            <a:spAutoFit/>
          </a:bodyPr>
          <a:lstStyle/>
          <a:p>
            <a:pPr defTabSz="914224" fontAlgn="base">
              <a:spcAft>
                <a:spcPts val="200"/>
              </a:spcAft>
              <a:defRPr/>
            </a:pPr>
            <a:r>
              <a:rPr lang="en-US">
                <a:ea typeface="Times New Roman" panose="02020603050405020304" pitchFamily="18" charset="0"/>
                <a:cs typeface="Times New Roman"/>
              </a:rPr>
              <a:t>How can </a:t>
            </a:r>
            <a:r>
              <a:rPr lang="en-US">
                <a:ea typeface="Times New Roman" panose="02020603050405020304" pitchFamily="18" charset="0"/>
                <a:cs typeface="Segoe UI"/>
              </a:rPr>
              <a:t>Data Scientists/ Cloud </a:t>
            </a:r>
            <a:r>
              <a:rPr lang="en-US">
                <a:ea typeface="Times New Roman" panose="02020603050405020304" pitchFamily="18" charset="0"/>
                <a:cs typeface="Times New Roman"/>
              </a:rPr>
              <a:t>Solution Architects leverage Azure OpenAI Service to build </a:t>
            </a:r>
            <a:r>
              <a:rPr lang="en-US" err="1">
                <a:ea typeface="Times New Roman" panose="02020603050405020304" pitchFamily="18" charset="0"/>
                <a:cs typeface="Times New Roman"/>
              </a:rPr>
              <a:t>PoCs</a:t>
            </a:r>
            <a:endParaRPr lang="en-US">
              <a:ea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F4CC96E-4325-59F0-39FE-5BD78F17FF37}"/>
              </a:ext>
            </a:extLst>
          </p:cNvPr>
          <p:cNvSpPr/>
          <p:nvPr/>
        </p:nvSpPr>
        <p:spPr>
          <a:xfrm>
            <a:off x="3482299" y="2584984"/>
            <a:ext cx="2316603" cy="1687641"/>
          </a:xfrm>
          <a:prstGeom prst="rect">
            <a:avLst/>
          </a:prstGeom>
          <a:noFill/>
        </p:spPr>
        <p:txBody>
          <a:bodyPr wrap="square" lIns="0" tIns="0" rIns="0" bIns="0" anchor="t">
            <a:spAutoFit/>
          </a:bodyPr>
          <a:lstStyle/>
          <a:p>
            <a:pPr defTabSz="914224" fontAlgn="base">
              <a:spcAft>
                <a:spcPts val="200"/>
              </a:spcAft>
              <a:defRPr/>
            </a:pPr>
            <a:r>
              <a:rPr lang="en-US">
                <a:ea typeface="Times New Roman" panose="02020603050405020304" pitchFamily="18" charset="0"/>
                <a:cs typeface="Segoe UI"/>
              </a:rPr>
              <a:t>A business use case definition to build an enterprise document search and Passage based </a:t>
            </a:r>
            <a:r>
              <a:rPr lang="en-US" err="1">
                <a:ea typeface="Times New Roman" panose="02020603050405020304" pitchFamily="18" charset="0"/>
                <a:cs typeface="Segoe UI"/>
              </a:rPr>
              <a:t>QnA</a:t>
            </a:r>
            <a:r>
              <a:rPr lang="en-US">
                <a:ea typeface="Times New Roman" panose="02020603050405020304" pitchFamily="18" charset="0"/>
                <a:cs typeface="Segoe UI"/>
              </a:rPr>
              <a:t> </a:t>
            </a:r>
            <a:endParaRPr lang="en-US">
              <a:ea typeface="Times New Roman" panose="02020603050405020304" pitchFamily="18" charset="0"/>
              <a:cs typeface="Times New Roman" panose="02020603050405020304" pitchFamily="18" charset="0"/>
            </a:endParaRPr>
          </a:p>
          <a:p>
            <a:pPr defTabSz="914224">
              <a:spcAft>
                <a:spcPts val="200"/>
              </a:spcAft>
              <a:defRPr/>
            </a:pPr>
            <a:endParaRPr lang="en-US">
              <a:cs typeface="Segoe UI"/>
            </a:endParaRPr>
          </a:p>
        </p:txBody>
      </p:sp>
      <p:sp>
        <p:nvSpPr>
          <p:cNvPr id="28" name="Rectangle 27">
            <a:extLst>
              <a:ext uri="{FF2B5EF4-FFF2-40B4-BE49-F238E27FC236}">
                <a16:creationId xmlns:a16="http://schemas.microsoft.com/office/drawing/2014/main" id="{CEEB738F-69F4-A64B-FDCD-57B94718CD0C}"/>
              </a:ext>
            </a:extLst>
          </p:cNvPr>
          <p:cNvSpPr/>
          <p:nvPr/>
        </p:nvSpPr>
        <p:spPr>
          <a:xfrm>
            <a:off x="6393098" y="2584984"/>
            <a:ext cx="2316603" cy="1938992"/>
          </a:xfrm>
          <a:prstGeom prst="rect">
            <a:avLst/>
          </a:prstGeom>
          <a:noFill/>
        </p:spPr>
        <p:txBody>
          <a:bodyPr wrap="square" lIns="0" tIns="0" rIns="0" bIns="0" anchor="t">
            <a:spAutoFit/>
          </a:bodyPr>
          <a:lstStyle/>
          <a:p>
            <a:pPr defTabSz="914224">
              <a:spcAft>
                <a:spcPts val="200"/>
              </a:spcAft>
              <a:defRPr/>
            </a:pPr>
            <a:r>
              <a:rPr lang="en-US">
                <a:cs typeface="Segoe UI"/>
              </a:rPr>
              <a:t>Implementation on small set of documents (NLP Research Papers), playing with the Azure OpenAI studio, and leveraging the SDK</a:t>
            </a:r>
          </a:p>
        </p:txBody>
      </p:sp>
      <p:sp>
        <p:nvSpPr>
          <p:cNvPr id="35" name="Rectangle 34">
            <a:extLst>
              <a:ext uri="{FF2B5EF4-FFF2-40B4-BE49-F238E27FC236}">
                <a16:creationId xmlns:a16="http://schemas.microsoft.com/office/drawing/2014/main" id="{B90C3141-4BE3-B461-ED34-B2AC45C6C184}"/>
              </a:ext>
            </a:extLst>
          </p:cNvPr>
          <p:cNvSpPr/>
          <p:nvPr/>
        </p:nvSpPr>
        <p:spPr>
          <a:xfrm>
            <a:off x="9303898" y="2570088"/>
            <a:ext cx="2578517" cy="1358064"/>
          </a:xfrm>
          <a:prstGeom prst="rect">
            <a:avLst/>
          </a:prstGeom>
          <a:noFill/>
        </p:spPr>
        <p:txBody>
          <a:bodyPr wrap="square" lIns="0" tIns="0" rIns="0" bIns="0" anchor="t">
            <a:spAutoFit/>
          </a:bodyPr>
          <a:lstStyle/>
          <a:p>
            <a:pPr defTabSz="914224">
              <a:spcAft>
                <a:spcPts val="200"/>
              </a:spcAft>
              <a:defRPr/>
            </a:pPr>
            <a:r>
              <a:rPr lang="en-US">
                <a:ea typeface="+mn-lt"/>
                <a:cs typeface="+mn-lt"/>
              </a:rPr>
              <a:t>How to leverage Azure Form Recognizer, Azure OpenAI models, and Azure Cache for Redis Enterprise</a:t>
            </a:r>
            <a:endParaRPr lang="en-US"/>
          </a:p>
        </p:txBody>
      </p:sp>
    </p:spTree>
    <p:custDataLst>
      <p:tags r:id="rId1"/>
    </p:custDataLst>
    <p:extLst>
      <p:ext uri="{BB962C8B-B14F-4D97-AF65-F5344CB8AC3E}">
        <p14:creationId xmlns:p14="http://schemas.microsoft.com/office/powerpoint/2010/main" val="145058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93">
            <a:extLst>
              <a:ext uri="{FF2B5EF4-FFF2-40B4-BE49-F238E27FC236}">
                <a16:creationId xmlns:a16="http://schemas.microsoft.com/office/drawing/2014/main" id="{71BBAB23-15AB-EDD9-05F3-683CE47A94C0}"/>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tx1"/>
                </a:solidFill>
                <a:effectLst/>
                <a:uLnTx/>
                <a:uFillTx/>
                <a:latin typeface="Segoe UI Semibold"/>
                <a:ea typeface="+mn-ea"/>
                <a:cs typeface="Segoe UI"/>
              </a:rPr>
              <a:t>Enterprise document search and Passage </a:t>
            </a:r>
            <a:r>
              <a:rPr kumimoji="0" lang="en-US" sz="3200" b="0" i="0" u="none" strike="noStrike" kern="1200" cap="none" spc="-50" normalizeH="0" baseline="0" noProof="0" err="1">
                <a:ln w="3175">
                  <a:noFill/>
                </a:ln>
                <a:solidFill>
                  <a:schemeClr val="tx1"/>
                </a:solidFill>
                <a:effectLst/>
                <a:uLnTx/>
                <a:uFillTx/>
                <a:latin typeface="Segoe UI Semibold"/>
                <a:ea typeface="+mn-ea"/>
                <a:cs typeface="Segoe UI"/>
              </a:rPr>
              <a:t>QnA</a:t>
            </a:r>
            <a:endParaRPr kumimoji="0" lang="en-US" sz="3200" b="0" i="0" u="none" strike="noStrike" kern="1200" cap="none" spc="-50" normalizeH="0" baseline="0" noProof="0">
              <a:ln w="3175">
                <a:noFill/>
              </a:ln>
              <a:solidFill>
                <a:schemeClr val="tx1"/>
              </a:solidFill>
              <a:effectLst/>
              <a:uLnTx/>
              <a:uFillTx/>
              <a:latin typeface="Segoe UI Semibold"/>
              <a:ea typeface="+mn-ea"/>
              <a:cs typeface="Segoe UI" pitchFamily="34" charset="0"/>
            </a:endParaRPr>
          </a:p>
        </p:txBody>
      </p:sp>
      <p:sp>
        <p:nvSpPr>
          <p:cNvPr id="9" name="Text Placeholder 8">
            <a:extLst>
              <a:ext uri="{FF2B5EF4-FFF2-40B4-BE49-F238E27FC236}">
                <a16:creationId xmlns:a16="http://schemas.microsoft.com/office/drawing/2014/main" id="{9BD1E504-CBF2-7E8D-BC49-C2C2BE8B865C}"/>
              </a:ext>
            </a:extLst>
          </p:cNvPr>
          <p:cNvSpPr>
            <a:spLocks noGrp="1"/>
          </p:cNvSpPr>
          <p:nvPr>
            <p:ph type="body" sz="quarter" idx="16"/>
          </p:nvPr>
        </p:nvSpPr>
        <p:spPr>
          <a:xfrm>
            <a:off x="584200" y="1436688"/>
            <a:ext cx="5219700" cy="430887"/>
          </a:xfrm>
        </p:spPr>
        <p:txBody>
          <a:bodyPr/>
          <a:lstStyle/>
          <a:p>
            <a:r>
              <a:rPr lang="en-US">
                <a:solidFill>
                  <a:schemeClr val="accent1"/>
                </a:solidFill>
              </a:rPr>
              <a:t>Current state</a:t>
            </a:r>
          </a:p>
        </p:txBody>
      </p:sp>
      <p:sp>
        <p:nvSpPr>
          <p:cNvPr id="2" name="Text Placeholder 1">
            <a:extLst>
              <a:ext uri="{FF2B5EF4-FFF2-40B4-BE49-F238E27FC236}">
                <a16:creationId xmlns:a16="http://schemas.microsoft.com/office/drawing/2014/main" id="{9D7E93BA-3EEE-EF8F-BF5D-7EDA31CB07A7}"/>
              </a:ext>
            </a:extLst>
          </p:cNvPr>
          <p:cNvSpPr>
            <a:spLocks noGrp="1"/>
          </p:cNvSpPr>
          <p:nvPr>
            <p:ph type="body" sz="quarter" idx="14"/>
          </p:nvPr>
        </p:nvSpPr>
        <p:spPr>
          <a:xfrm>
            <a:off x="584200" y="2084388"/>
            <a:ext cx="5219700" cy="3416320"/>
          </a:xfrm>
        </p:spPr>
        <p:txBody>
          <a:bodyPr/>
          <a:lstStyle/>
          <a:p>
            <a:pPr marL="228600" indent="-228600">
              <a:spcBef>
                <a:spcPts val="0"/>
              </a:spcBef>
              <a:spcAft>
                <a:spcPts val="1200"/>
              </a:spcAft>
              <a:buFont typeface="Arial" panose="020B0604020202020204" pitchFamily="34" charset="0"/>
              <a:buChar char="•"/>
            </a:pPr>
            <a:r>
              <a:rPr lang="en-US" sz="1600"/>
              <a:t>Pharmaceutical companies have a large corpus of documents with information embedded on drug discovery process and historical experimentation</a:t>
            </a:r>
          </a:p>
          <a:p>
            <a:pPr marL="228600" indent="-228600">
              <a:spcBef>
                <a:spcPts val="0"/>
              </a:spcBef>
              <a:spcAft>
                <a:spcPts val="1200"/>
              </a:spcAft>
              <a:buFont typeface="Arial" panose="020B0604020202020204" pitchFamily="34" charset="0"/>
              <a:buChar char="•"/>
            </a:pPr>
            <a:r>
              <a:rPr lang="en-US" sz="1600"/>
              <a:t>In their drug discovery process, Scientists </a:t>
            </a:r>
            <a:br>
              <a:rPr lang="en-US" sz="1600"/>
            </a:br>
            <a:r>
              <a:rPr lang="en-US" sz="1600"/>
              <a:t>read through these documents to find details </a:t>
            </a:r>
            <a:br>
              <a:rPr lang="en-US" sz="1600"/>
            </a:br>
            <a:r>
              <a:rPr lang="en-US" sz="1600"/>
              <a:t>on historical experimentation</a:t>
            </a:r>
          </a:p>
          <a:p>
            <a:pPr marL="228600" indent="-228600">
              <a:spcBef>
                <a:spcPts val="0"/>
              </a:spcBef>
              <a:spcAft>
                <a:spcPts val="1200"/>
              </a:spcAft>
              <a:buFont typeface="Arial" panose="020B0604020202020204" pitchFamily="34" charset="0"/>
              <a:buChar char="•"/>
            </a:pPr>
            <a:r>
              <a:rPr lang="en-US" sz="1600"/>
              <a:t>Missing an end-to-end solution that enables the scientists to extract relevant information based </a:t>
            </a:r>
            <a:br>
              <a:rPr lang="en-US" sz="1600"/>
            </a:br>
            <a:r>
              <a:rPr lang="en-US" sz="1600"/>
              <a:t>on their query</a:t>
            </a:r>
          </a:p>
          <a:p>
            <a:pPr marL="228600" indent="-228600">
              <a:spcBef>
                <a:spcPts val="0"/>
              </a:spcBef>
              <a:spcAft>
                <a:spcPts val="1200"/>
              </a:spcAft>
              <a:buFont typeface="Arial" panose="020B0604020202020204" pitchFamily="34" charset="0"/>
              <a:buChar char="•"/>
            </a:pPr>
            <a:r>
              <a:rPr lang="en-US" sz="1600"/>
              <a:t>The process is time-consuming and requires manual labor—reducing the productivity of Scientists and slowing the drug discovery process</a:t>
            </a:r>
          </a:p>
        </p:txBody>
      </p:sp>
      <p:sp>
        <p:nvSpPr>
          <p:cNvPr id="10" name="Text Placeholder 9">
            <a:extLst>
              <a:ext uri="{FF2B5EF4-FFF2-40B4-BE49-F238E27FC236}">
                <a16:creationId xmlns:a16="http://schemas.microsoft.com/office/drawing/2014/main" id="{8E31FDA2-FB88-C36F-5554-6A9BD6A430C3}"/>
              </a:ext>
            </a:extLst>
          </p:cNvPr>
          <p:cNvSpPr>
            <a:spLocks noGrp="1"/>
          </p:cNvSpPr>
          <p:nvPr>
            <p:ph type="body" sz="quarter" idx="17"/>
          </p:nvPr>
        </p:nvSpPr>
        <p:spPr>
          <a:xfrm>
            <a:off x="6397625" y="1436688"/>
            <a:ext cx="5219700" cy="430887"/>
          </a:xfrm>
        </p:spPr>
        <p:txBody>
          <a:bodyPr/>
          <a:lstStyle/>
          <a:p>
            <a:r>
              <a:rPr lang="en-US">
                <a:solidFill>
                  <a:schemeClr val="accent1"/>
                </a:solidFill>
              </a:rPr>
              <a:t>Final state</a:t>
            </a:r>
          </a:p>
        </p:txBody>
      </p:sp>
      <p:sp>
        <p:nvSpPr>
          <p:cNvPr id="7" name="Text Placeholder 6">
            <a:extLst>
              <a:ext uri="{FF2B5EF4-FFF2-40B4-BE49-F238E27FC236}">
                <a16:creationId xmlns:a16="http://schemas.microsoft.com/office/drawing/2014/main" id="{4B3AC1C2-718D-8AF3-FC14-531BA2A18305}"/>
              </a:ext>
            </a:extLst>
          </p:cNvPr>
          <p:cNvSpPr>
            <a:spLocks noGrp="1"/>
          </p:cNvSpPr>
          <p:nvPr>
            <p:ph type="body" sz="quarter" idx="15"/>
          </p:nvPr>
        </p:nvSpPr>
        <p:spPr>
          <a:xfrm>
            <a:off x="6397625" y="2084388"/>
            <a:ext cx="5219700" cy="3077766"/>
          </a:xfrm>
        </p:spPr>
        <p:txBody>
          <a:bodyPr/>
          <a:lstStyle/>
          <a:p>
            <a:pPr marL="228600" indent="-228600">
              <a:spcBef>
                <a:spcPts val="0"/>
              </a:spcBef>
              <a:spcAft>
                <a:spcPts val="1200"/>
              </a:spcAft>
              <a:buFont typeface="Arial" panose="020B0604020202020204" pitchFamily="34" charset="0"/>
              <a:buChar char="•"/>
            </a:pPr>
            <a:r>
              <a:rPr lang="en-US" sz="1600"/>
              <a:t>An AI powered end-to-end search solution that could be leveraged to extract meaningful information from the document corpus based on the user query and provides crisp summarized results</a:t>
            </a:r>
          </a:p>
          <a:p>
            <a:pPr marL="228600" indent="-228600">
              <a:spcBef>
                <a:spcPts val="0"/>
              </a:spcBef>
              <a:spcAft>
                <a:spcPts val="1200"/>
              </a:spcAft>
              <a:buFont typeface="Arial" panose="020B0604020202020204" pitchFamily="34" charset="0"/>
              <a:buChar char="•"/>
            </a:pPr>
            <a:r>
              <a:rPr lang="en-US" sz="1600"/>
              <a:t>A solution that expedites the drug discovery process </a:t>
            </a:r>
          </a:p>
          <a:p>
            <a:pPr marL="228600" indent="-228600">
              <a:spcBef>
                <a:spcPts val="0"/>
              </a:spcBef>
              <a:spcAft>
                <a:spcPts val="1200"/>
              </a:spcAft>
              <a:buFont typeface="Arial" panose="020B0604020202020204" pitchFamily="34" charset="0"/>
              <a:buChar char="•"/>
            </a:pPr>
            <a:r>
              <a:rPr lang="en-US" sz="1600"/>
              <a:t>Shortens reading time for Scientists and </a:t>
            </a:r>
            <a:br>
              <a:rPr lang="en-US" sz="1600"/>
            </a:br>
            <a:r>
              <a:rPr lang="en-US" sz="1600"/>
              <a:t>increases bandwidth for humans to focus </a:t>
            </a:r>
            <a:br>
              <a:rPr lang="en-US" sz="1600"/>
            </a:br>
            <a:r>
              <a:rPr lang="en-US" sz="1600"/>
              <a:t>on more in-depth analysis</a:t>
            </a:r>
          </a:p>
          <a:p>
            <a:pPr marL="228600" indent="-228600">
              <a:spcBef>
                <a:spcPts val="0"/>
              </a:spcBef>
              <a:spcAft>
                <a:spcPts val="1200"/>
              </a:spcAft>
              <a:buFont typeface="Arial" panose="020B0604020202020204" pitchFamily="34" charset="0"/>
              <a:buChar char="•"/>
            </a:pPr>
            <a:r>
              <a:rPr lang="en-US" sz="1600"/>
              <a:t>Improves the effectiveness of searching for information</a:t>
            </a:r>
          </a:p>
          <a:p>
            <a:pPr marL="228600" indent="-228600">
              <a:spcBef>
                <a:spcPts val="0"/>
              </a:spcBef>
              <a:spcAft>
                <a:spcPts val="1200"/>
              </a:spcAft>
              <a:buFont typeface="Arial" panose="020B0604020202020204" pitchFamily="34" charset="0"/>
              <a:buChar char="•"/>
            </a:pPr>
            <a:endParaRPr lang="en-US" sz="1600"/>
          </a:p>
        </p:txBody>
      </p:sp>
    </p:spTree>
    <p:extLst>
      <p:ext uri="{BB962C8B-B14F-4D97-AF65-F5344CB8AC3E}">
        <p14:creationId xmlns:p14="http://schemas.microsoft.com/office/powerpoint/2010/main" val="282799380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93">
            <a:extLst>
              <a:ext uri="{FF2B5EF4-FFF2-40B4-BE49-F238E27FC236}">
                <a16:creationId xmlns:a16="http://schemas.microsoft.com/office/drawing/2014/main" id="{E717A5FE-3CCD-D6E3-B911-EB39F0642352}"/>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PoC on small set of NLP Research papers (in pdf)</a:t>
            </a:r>
          </a:p>
        </p:txBody>
      </p:sp>
      <p:sp>
        <p:nvSpPr>
          <p:cNvPr id="7" name="Content Placeholder 6">
            <a:extLst>
              <a:ext uri="{FF2B5EF4-FFF2-40B4-BE49-F238E27FC236}">
                <a16:creationId xmlns:a16="http://schemas.microsoft.com/office/drawing/2014/main" id="{C2A3FF10-4041-ADD7-04CF-1492D2A4D64A}"/>
              </a:ext>
            </a:extLst>
          </p:cNvPr>
          <p:cNvSpPr>
            <a:spLocks noGrp="1"/>
          </p:cNvSpPr>
          <p:nvPr>
            <p:ph sz="quarter" idx="10"/>
          </p:nvPr>
        </p:nvSpPr>
        <p:spPr>
          <a:xfrm>
            <a:off x="584200" y="1435100"/>
            <a:ext cx="11018838" cy="4801314"/>
          </a:xfrm>
        </p:spPr>
        <p:txBody>
          <a:bodyPr/>
          <a:lstStyle/>
          <a:p>
            <a:pPr marL="0" indent="0">
              <a:buNone/>
            </a:pPr>
            <a:r>
              <a:rPr lang="en-US" sz="1800">
                <a:ea typeface="Calibri"/>
                <a:cs typeface="Calibri"/>
              </a:rPr>
              <a:t>For PoC, Enterprise document search and Passage </a:t>
            </a:r>
            <a:r>
              <a:rPr lang="en-US" sz="1800" err="1">
                <a:ea typeface="Calibri"/>
                <a:cs typeface="Calibri"/>
              </a:rPr>
              <a:t>QnA</a:t>
            </a:r>
            <a:r>
              <a:rPr lang="en-US" sz="1800">
                <a:ea typeface="Calibri"/>
                <a:cs typeface="Calibri"/>
              </a:rPr>
              <a:t> solution is implemented for a small set of documents.</a:t>
            </a:r>
          </a:p>
          <a:p>
            <a:pPr marL="0" indent="0">
              <a:buNone/>
            </a:pPr>
            <a:endParaRPr lang="en-US" sz="1800">
              <a:ea typeface="Calibri"/>
              <a:cs typeface="Calibri"/>
            </a:endParaRPr>
          </a:p>
          <a:p>
            <a:pPr marL="0" indent="0">
              <a:buNone/>
            </a:pPr>
            <a:r>
              <a:rPr lang="en-US" sz="1800">
                <a:ea typeface="Calibri"/>
                <a:cs typeface="Calibri"/>
              </a:rPr>
              <a:t>The goal is to help user ask question related to a document and the solution will </a:t>
            </a:r>
            <a:r>
              <a:rPr lang="en-US" sz="1800" b="1">
                <a:ea typeface="Calibri"/>
                <a:cs typeface="Calibri"/>
              </a:rPr>
              <a:t>provide most </a:t>
            </a:r>
            <a:br>
              <a:rPr lang="en-US" sz="1800" b="1">
                <a:ea typeface="Calibri"/>
                <a:cs typeface="Calibri"/>
              </a:rPr>
            </a:br>
            <a:r>
              <a:rPr lang="en-US" sz="1800" b="1">
                <a:ea typeface="Calibri"/>
                <a:cs typeface="Calibri"/>
              </a:rPr>
              <a:t>similar chunks of text as Passage</a:t>
            </a:r>
            <a:r>
              <a:rPr lang="en-US" sz="1800">
                <a:ea typeface="Calibri"/>
                <a:cs typeface="Calibri"/>
              </a:rPr>
              <a:t> and enable the user to ask </a:t>
            </a:r>
            <a:r>
              <a:rPr lang="en-US" sz="1800" b="1">
                <a:ea typeface="Calibri"/>
                <a:cs typeface="Calibri"/>
              </a:rPr>
              <a:t>specific question from passage</a:t>
            </a:r>
            <a:r>
              <a:rPr lang="en-US" sz="1800">
                <a:ea typeface="Calibri"/>
                <a:cs typeface="Calibri"/>
              </a:rPr>
              <a:t>.</a:t>
            </a:r>
          </a:p>
          <a:p>
            <a:pPr marL="0" indent="0">
              <a:buNone/>
            </a:pPr>
            <a:endParaRPr lang="en-US" sz="1600">
              <a:ea typeface="+mn-lt"/>
              <a:cs typeface="+mn-lt"/>
            </a:endParaRPr>
          </a:p>
          <a:p>
            <a:pPr marL="0" indent="0">
              <a:buNone/>
            </a:pPr>
            <a:r>
              <a:rPr lang="en-US" sz="1800">
                <a:solidFill>
                  <a:schemeClr val="accent1"/>
                </a:solidFill>
                <a:latin typeface="+mj-lt"/>
                <a:ea typeface="Calibri"/>
                <a:cs typeface="Calibri"/>
              </a:rPr>
              <a:t>Benefits of the solution when built Enterprise grade: </a:t>
            </a:r>
            <a:endParaRPr lang="en-US" sz="1800">
              <a:solidFill>
                <a:schemeClr val="accent1"/>
              </a:solidFill>
              <a:latin typeface="+mj-lt"/>
              <a:ea typeface="+mn-lt"/>
              <a:cs typeface="+mn-lt"/>
            </a:endParaRPr>
          </a:p>
          <a:p>
            <a:pPr marL="228600" lvl="1">
              <a:buFont typeface="Arial" panose="020B0604020202020204" pitchFamily="34" charset="0"/>
              <a:buChar char="•"/>
            </a:pPr>
            <a:r>
              <a:rPr lang="en-US" sz="1400">
                <a:cs typeface="Calibri"/>
              </a:rPr>
              <a:t>Less number of token transactions with Azure </a:t>
            </a:r>
            <a:r>
              <a:rPr lang="en-US" sz="1400" err="1">
                <a:cs typeface="Calibri"/>
              </a:rPr>
              <a:t>OpenAI</a:t>
            </a:r>
            <a:r>
              <a:rPr lang="en-US" sz="1400">
                <a:cs typeface="Calibri"/>
              </a:rPr>
              <a:t> models </a:t>
            </a:r>
          </a:p>
          <a:p>
            <a:pPr marL="228600" lvl="1">
              <a:buFont typeface="Arial" panose="020B0604020202020204" pitchFamily="34" charset="0"/>
              <a:buChar char="•"/>
            </a:pPr>
            <a:r>
              <a:rPr lang="en-US" sz="1400">
                <a:cs typeface="Calibri"/>
              </a:rPr>
              <a:t>Passage based on question answer </a:t>
            </a:r>
          </a:p>
          <a:p>
            <a:pPr marL="228600" lvl="1">
              <a:buFont typeface="Arial" panose="020B0604020202020204" pitchFamily="34" charset="0"/>
              <a:buChar char="•"/>
            </a:pPr>
            <a:r>
              <a:rPr lang="en-US" sz="1400">
                <a:cs typeface="Calibri"/>
              </a:rPr>
              <a:t>May reduce latency</a:t>
            </a:r>
          </a:p>
          <a:p>
            <a:pPr marL="228600" lvl="1" indent="0">
              <a:buNone/>
            </a:pPr>
            <a:endParaRPr lang="en-US" sz="1600">
              <a:ea typeface="Calibri"/>
              <a:cs typeface="Calibri"/>
            </a:endParaRPr>
          </a:p>
          <a:p>
            <a:pPr marL="0" indent="0">
              <a:buNone/>
            </a:pPr>
            <a:r>
              <a:rPr lang="en-US" sz="1800">
                <a:solidFill>
                  <a:schemeClr val="accent1"/>
                </a:solidFill>
                <a:latin typeface="+mj-lt"/>
                <a:cs typeface="Calibri"/>
              </a:rPr>
              <a:t>List of papers used for demonstration</a:t>
            </a:r>
          </a:p>
          <a:p>
            <a:pPr marL="228600" lvl="1">
              <a:buFont typeface="Arial" panose="020B0604020202020204" pitchFamily="34" charset="0"/>
              <a:buChar char="•"/>
            </a:pPr>
            <a:r>
              <a:rPr lang="en-US" sz="1400">
                <a:ea typeface="Calibri"/>
                <a:cs typeface="Calibri"/>
                <a:hlinkClick r:id="rId3">
                  <a:extLst>
                    <a:ext uri="{A12FA001-AC4F-418D-AE19-62706E023703}">
                      <ahyp:hlinkClr xmlns:ahyp="http://schemas.microsoft.com/office/drawing/2018/hyperlinkcolor" val="tx"/>
                    </a:ext>
                  </a:extLst>
                </a:hlinkClick>
              </a:rPr>
              <a:t>Attention is all you need</a:t>
            </a:r>
            <a:endParaRPr lang="en-US" sz="1400">
              <a:ea typeface="+mn-lt"/>
              <a:cs typeface="+mn-lt"/>
            </a:endParaRPr>
          </a:p>
          <a:p>
            <a:pPr marL="228600" lvl="1">
              <a:buFont typeface="Arial" panose="020B0604020202020204" pitchFamily="34" charset="0"/>
              <a:buChar char="•"/>
            </a:pPr>
            <a:r>
              <a:rPr lang="en-US" sz="1400">
                <a:ea typeface="Calibri"/>
                <a:cs typeface="Calibri"/>
                <a:hlinkClick r:id="rId4">
                  <a:extLst>
                    <a:ext uri="{A12FA001-AC4F-418D-AE19-62706E023703}">
                      <ahyp:hlinkClr xmlns:ahyp="http://schemas.microsoft.com/office/drawing/2018/hyperlinkcolor" val="tx"/>
                    </a:ext>
                  </a:extLst>
                </a:hlinkClick>
              </a:rPr>
              <a:t>BART</a:t>
            </a:r>
            <a:endParaRPr lang="en-US" sz="1400">
              <a:ea typeface="+mn-lt"/>
              <a:cs typeface="+mn-lt"/>
            </a:endParaRPr>
          </a:p>
          <a:p>
            <a:pPr marL="228600" lvl="1">
              <a:buFont typeface="Arial" panose="020B0604020202020204" pitchFamily="34" charset="0"/>
              <a:buChar char="•"/>
            </a:pPr>
            <a:r>
              <a:rPr lang="en-US" sz="1400">
                <a:ea typeface="Calibri"/>
                <a:cs typeface="Calibri"/>
                <a:hlinkClick r:id="rId5">
                  <a:extLst>
                    <a:ext uri="{A12FA001-AC4F-418D-AE19-62706E023703}">
                      <ahyp:hlinkClr xmlns:ahyp="http://schemas.microsoft.com/office/drawing/2018/hyperlinkcolor" val="tx"/>
                    </a:ext>
                  </a:extLst>
                </a:hlinkClick>
              </a:rPr>
              <a:t>BERT</a:t>
            </a:r>
            <a:endParaRPr lang="en-US" sz="1400">
              <a:ea typeface="+mn-lt"/>
              <a:cs typeface="+mn-lt"/>
            </a:endParaRPr>
          </a:p>
          <a:p>
            <a:pPr marL="228600" lvl="1">
              <a:buFont typeface="Arial" panose="020B0604020202020204" pitchFamily="34" charset="0"/>
              <a:buChar char="•"/>
            </a:pPr>
            <a:r>
              <a:rPr lang="en-US" sz="1400">
                <a:ea typeface="Calibri"/>
                <a:cs typeface="Calibri"/>
                <a:hlinkClick r:id="rId6">
                  <a:extLst>
                    <a:ext uri="{A12FA001-AC4F-418D-AE19-62706E023703}">
                      <ahyp:hlinkClr xmlns:ahyp="http://schemas.microsoft.com/office/drawing/2018/hyperlinkcolor" val="tx"/>
                    </a:ext>
                  </a:extLst>
                </a:hlinkClick>
              </a:rPr>
              <a:t>GPT3</a:t>
            </a:r>
            <a:endParaRPr lang="en-US" sz="1400">
              <a:ea typeface="+mn-lt"/>
              <a:cs typeface="+mn-lt"/>
            </a:endParaRPr>
          </a:p>
          <a:p>
            <a:pPr marL="228600" lvl="1">
              <a:buFont typeface="Arial" panose="020B0604020202020204" pitchFamily="34" charset="0"/>
              <a:buChar char="•"/>
            </a:pPr>
            <a:r>
              <a:rPr lang="en-US" sz="1400" err="1">
                <a:ea typeface="Calibri"/>
                <a:cs typeface="Calibri"/>
                <a:hlinkClick r:id="rId7">
                  <a:extLst>
                    <a:ext uri="{A12FA001-AC4F-418D-AE19-62706E023703}">
                      <ahyp:hlinkClr xmlns:ahyp="http://schemas.microsoft.com/office/drawing/2018/hyperlinkcolor" val="tx"/>
                    </a:ext>
                  </a:extLst>
                </a:hlinkClick>
              </a:rPr>
              <a:t>InstructGPT</a:t>
            </a:r>
            <a:endParaRPr lang="en-US" sz="1400">
              <a:ea typeface="+mn-lt"/>
              <a:cs typeface="+mn-lt"/>
            </a:endParaRPr>
          </a:p>
          <a:p>
            <a:pPr marL="228600" lvl="1">
              <a:buFont typeface="Arial" panose="020B0604020202020204" pitchFamily="34" charset="0"/>
              <a:buChar char="•"/>
            </a:pPr>
            <a:r>
              <a:rPr lang="en-US" sz="1400">
                <a:ea typeface="Calibri"/>
                <a:cs typeface="Calibri"/>
                <a:hlinkClick r:id="rId8">
                  <a:extLst>
                    <a:ext uri="{A12FA001-AC4F-418D-AE19-62706E023703}">
                      <ahyp:hlinkClr xmlns:ahyp="http://schemas.microsoft.com/office/drawing/2018/hyperlinkcolor" val="tx"/>
                    </a:ext>
                  </a:extLst>
                </a:hlinkClick>
              </a:rPr>
              <a:t>Sparrow</a:t>
            </a:r>
            <a:endParaRPr lang="en-US" sz="1600"/>
          </a:p>
        </p:txBody>
      </p:sp>
    </p:spTree>
    <p:extLst>
      <p:ext uri="{BB962C8B-B14F-4D97-AF65-F5344CB8AC3E}">
        <p14:creationId xmlns:p14="http://schemas.microsoft.com/office/powerpoint/2010/main" val="114979888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3">
            <a:extLst>
              <a:ext uri="{FF2B5EF4-FFF2-40B4-BE49-F238E27FC236}">
                <a16:creationId xmlns:a16="http://schemas.microsoft.com/office/drawing/2014/main" id="{5AA169DC-0B59-AE83-52F8-D7494328C2BF}"/>
              </a:ext>
            </a:extLst>
          </p:cNvPr>
          <p:cNvSpPr txBox="1">
            <a:spLocks noGrp="1"/>
          </p:cNvSpPr>
          <p:nvPr>
            <p:ph type="title"/>
          </p:nvPr>
        </p:nvSpPr>
        <p:spPr>
          <a:xfrm>
            <a:off x="588263" y="457200"/>
            <a:ext cx="11018520" cy="861774"/>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Azure </a:t>
            </a:r>
            <a:r>
              <a:rPr lang="en-US" noProof="0" err="1"/>
              <a:t>OpenAI</a:t>
            </a:r>
            <a:r>
              <a:rPr lang="en-US" noProof="0"/>
              <a:t> Playground demo</a:t>
            </a:r>
            <a:br>
              <a:rPr lang="en-US" noProof="0"/>
            </a:br>
            <a:r>
              <a:rPr lang="en-US" sz="2000" spc="0" noProof="0">
                <a:solidFill>
                  <a:schemeClr val="accent1"/>
                </a:solidFill>
              </a:rPr>
              <a:t>Enabling all skill levels to build prototypes easily and explore the art of possible</a:t>
            </a:r>
            <a:endParaRPr lang="en-US" spc="0" noProof="0">
              <a:solidFill>
                <a:schemeClr val="accent1"/>
              </a:solidFill>
            </a:endParaRPr>
          </a:p>
        </p:txBody>
      </p:sp>
      <p:pic>
        <p:nvPicPr>
          <p:cNvPr id="3" name="quickdemo3" descr="Azure OpenAI Playground demo video">
            <a:hlinkClick r:id="" action="ppaction://media"/>
            <a:extLst>
              <a:ext uri="{FF2B5EF4-FFF2-40B4-BE49-F238E27FC236}">
                <a16:creationId xmlns:a16="http://schemas.microsoft.com/office/drawing/2014/main" id="{4CCC0FC4-BA1A-1FFE-076E-541BC518EC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4200" y="1617786"/>
            <a:ext cx="11025188" cy="4651252"/>
          </a:xfrm>
          <a:prstGeom prst="rect">
            <a:avLst/>
          </a:prstGeom>
        </p:spPr>
      </p:pic>
    </p:spTree>
    <p:extLst>
      <p:ext uri="{BB962C8B-B14F-4D97-AF65-F5344CB8AC3E}">
        <p14:creationId xmlns:p14="http://schemas.microsoft.com/office/powerpoint/2010/main" val="2339372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38018" y="2632733"/>
            <a:ext cx="5068455" cy="1107996"/>
          </a:xfrm>
        </p:spPr>
        <p:txBody>
          <a:bodyPr/>
          <a:lstStyle/>
          <a:p>
            <a:r>
              <a:rPr lang="en-US" dirty="0"/>
              <a:t>Embeddings</a:t>
            </a:r>
            <a:br>
              <a:rPr lang="en-US" dirty="0"/>
            </a:br>
            <a:endParaRPr lang="en-US" spc="0" dirty="0">
              <a:solidFill>
                <a:schemeClr val="accent1"/>
              </a:solidFill>
            </a:endParaRPr>
          </a:p>
        </p:txBody>
      </p:sp>
    </p:spTree>
    <p:extLst>
      <p:ext uri="{BB962C8B-B14F-4D97-AF65-F5344CB8AC3E}">
        <p14:creationId xmlns:p14="http://schemas.microsoft.com/office/powerpoint/2010/main" val="157462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E3129F2-6E68-A49A-8C0C-667ABB7B7160}"/>
              </a:ext>
              <a:ext uri="{C183D7F6-B498-43B3-948B-1728B52AA6E4}">
                <adec:decorative xmlns:adec="http://schemas.microsoft.com/office/drawing/2017/decorative" val="1"/>
              </a:ext>
            </a:extLst>
          </p:cNvPr>
          <p:cNvCxnSpPr>
            <a:cxnSpLocks/>
          </p:cNvCxnSpPr>
          <p:nvPr/>
        </p:nvCxnSpPr>
        <p:spPr>
          <a:xfrm>
            <a:off x="1665663" y="3327926"/>
            <a:ext cx="808981" cy="0"/>
          </a:xfrm>
          <a:prstGeom prst="straightConnector1">
            <a:avLst/>
          </a:prstGeom>
          <a:noFill/>
          <a:ln w="9525" cap="flat" cmpd="sng" algn="ctr">
            <a:solidFill>
              <a:srgbClr val="D83B01"/>
            </a:solidFill>
            <a:prstDash val="solid"/>
            <a:tailEnd type="triangle"/>
          </a:ln>
          <a:effectLst/>
        </p:spPr>
      </p:cxnSp>
      <p:pic>
        <p:nvPicPr>
          <p:cNvPr id="7" name="Picture 6">
            <a:extLst>
              <a:ext uri="{FF2B5EF4-FFF2-40B4-BE49-F238E27FC236}">
                <a16:creationId xmlns:a16="http://schemas.microsoft.com/office/drawing/2014/main" id="{A1A178B5-B8C4-517A-CB01-F1CB3E9C9A9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619" y="3683059"/>
            <a:ext cx="637808" cy="637808"/>
          </a:xfrm>
          <a:prstGeom prst="rect">
            <a:avLst/>
          </a:prstGeom>
        </p:spPr>
      </p:pic>
      <p:pic>
        <p:nvPicPr>
          <p:cNvPr id="16" name="Picture 15">
            <a:extLst>
              <a:ext uri="{FF2B5EF4-FFF2-40B4-BE49-F238E27FC236}">
                <a16:creationId xmlns:a16="http://schemas.microsoft.com/office/drawing/2014/main" id="{8D0E9AF9-FBD7-A188-6DF1-BDEFC67B41B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8619" y="2140942"/>
            <a:ext cx="637808" cy="637808"/>
          </a:xfrm>
          <a:prstGeom prst="rect">
            <a:avLst/>
          </a:prstGeom>
        </p:spPr>
      </p:pic>
      <p:sp>
        <p:nvSpPr>
          <p:cNvPr id="24" name="Rectangle 23">
            <a:extLst>
              <a:ext uri="{FF2B5EF4-FFF2-40B4-BE49-F238E27FC236}">
                <a16:creationId xmlns:a16="http://schemas.microsoft.com/office/drawing/2014/main" id="{DBAEF46D-EEDF-C64D-617A-415EAC67891B}"/>
              </a:ext>
              <a:ext uri="{C183D7F6-B498-43B3-948B-1728B52AA6E4}">
                <adec:decorative xmlns:adec="http://schemas.microsoft.com/office/drawing/2017/decorative" val="1"/>
              </a:ext>
            </a:extLst>
          </p:cNvPr>
          <p:cNvSpPr/>
          <p:nvPr/>
        </p:nvSpPr>
        <p:spPr>
          <a:xfrm>
            <a:off x="10063319" y="1849380"/>
            <a:ext cx="1495210" cy="3030897"/>
          </a:xfrm>
          <a:prstGeom prst="rect">
            <a:avLst/>
          </a:prstGeom>
          <a:noFill/>
          <a:ln w="10795" cap="flat" cmpd="sng" algn="ctr">
            <a:solidFill>
              <a:srgbClr val="FFFFFF">
                <a:lumMod val="75000"/>
              </a:srgbClr>
            </a:solidFill>
            <a:prstDash val="lg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C6BBCF0D-3AED-A045-F7B5-C5F314E1226C}"/>
              </a:ext>
              <a:ext uri="{C183D7F6-B498-43B3-948B-1728B52AA6E4}">
                <adec:decorative xmlns:adec="http://schemas.microsoft.com/office/drawing/2017/decorative" val="1"/>
              </a:ext>
            </a:extLst>
          </p:cNvPr>
          <p:cNvCxnSpPr>
            <a:cxnSpLocks/>
          </p:cNvCxnSpPr>
          <p:nvPr/>
        </p:nvCxnSpPr>
        <p:spPr>
          <a:xfrm>
            <a:off x="6858449" y="3327926"/>
            <a:ext cx="1001450" cy="0"/>
          </a:xfrm>
          <a:prstGeom prst="straightConnector1">
            <a:avLst/>
          </a:prstGeom>
          <a:noFill/>
          <a:ln w="9525" cap="flat" cmpd="sng" algn="ctr">
            <a:solidFill>
              <a:srgbClr val="D83B01"/>
            </a:solidFill>
            <a:prstDash val="solid"/>
            <a:tailEnd type="triangle"/>
          </a:ln>
          <a:effectLst/>
        </p:spPr>
      </p:cxnSp>
      <p:cxnSp>
        <p:nvCxnSpPr>
          <p:cNvPr id="33" name="Straight Arrow Connector 32">
            <a:extLst>
              <a:ext uri="{FF2B5EF4-FFF2-40B4-BE49-F238E27FC236}">
                <a16:creationId xmlns:a16="http://schemas.microsoft.com/office/drawing/2014/main" id="{B4EA5FAF-BBAA-3F1C-6036-6F2717C93429}"/>
              </a:ext>
              <a:ext uri="{C183D7F6-B498-43B3-948B-1728B52AA6E4}">
                <adec:decorative xmlns:adec="http://schemas.microsoft.com/office/drawing/2017/decorative" val="1"/>
              </a:ext>
            </a:extLst>
          </p:cNvPr>
          <p:cNvCxnSpPr>
            <a:cxnSpLocks/>
          </p:cNvCxnSpPr>
          <p:nvPr/>
        </p:nvCxnSpPr>
        <p:spPr>
          <a:xfrm>
            <a:off x="9035137" y="3327926"/>
            <a:ext cx="1028183" cy="0"/>
          </a:xfrm>
          <a:prstGeom prst="straightConnector1">
            <a:avLst/>
          </a:prstGeom>
          <a:noFill/>
          <a:ln w="9525" cap="flat" cmpd="sng" algn="ctr">
            <a:solidFill>
              <a:srgbClr val="D83B01"/>
            </a:solidFill>
            <a:prstDash val="solid"/>
            <a:tailEnd type="triangle"/>
          </a:ln>
          <a:effectLst/>
        </p:spPr>
      </p:cxnSp>
      <p:sp>
        <p:nvSpPr>
          <p:cNvPr id="39" name="Rectangle: Rounded Corners 38">
            <a:extLst>
              <a:ext uri="{FF2B5EF4-FFF2-40B4-BE49-F238E27FC236}">
                <a16:creationId xmlns:a16="http://schemas.microsoft.com/office/drawing/2014/main" id="{5916F2B5-A806-645E-7983-E5E38D3466CC}"/>
              </a:ext>
              <a:ext uri="{C183D7F6-B498-43B3-948B-1728B52AA6E4}">
                <adec:decorative xmlns:adec="http://schemas.microsoft.com/office/drawing/2017/decorative" val="1"/>
              </a:ext>
            </a:extLst>
          </p:cNvPr>
          <p:cNvSpPr/>
          <p:nvPr/>
        </p:nvSpPr>
        <p:spPr>
          <a:xfrm>
            <a:off x="584199" y="2249670"/>
            <a:ext cx="2926352" cy="2189091"/>
          </a:xfrm>
          <a:prstGeom prst="roundRect">
            <a:avLst/>
          </a:prstGeom>
          <a:noFill/>
          <a:ln w="10795"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42" name="Straight Arrow Connector 41">
            <a:extLst>
              <a:ext uri="{FF2B5EF4-FFF2-40B4-BE49-F238E27FC236}">
                <a16:creationId xmlns:a16="http://schemas.microsoft.com/office/drawing/2014/main" id="{6792C892-BF76-999E-0669-088EA3FF5AAF}"/>
              </a:ext>
              <a:ext uri="{C183D7F6-B498-43B3-948B-1728B52AA6E4}">
                <adec:decorative xmlns:adec="http://schemas.microsoft.com/office/drawing/2017/decorative" val="1"/>
              </a:ext>
            </a:extLst>
          </p:cNvPr>
          <p:cNvCxnSpPr>
            <a:cxnSpLocks/>
          </p:cNvCxnSpPr>
          <p:nvPr/>
        </p:nvCxnSpPr>
        <p:spPr>
          <a:xfrm>
            <a:off x="3510551" y="3327926"/>
            <a:ext cx="451849" cy="0"/>
          </a:xfrm>
          <a:prstGeom prst="straightConnector1">
            <a:avLst/>
          </a:prstGeom>
          <a:noFill/>
          <a:ln w="9525" cap="flat" cmpd="sng" algn="ctr">
            <a:solidFill>
              <a:srgbClr val="D83B01"/>
            </a:solidFill>
            <a:prstDash val="solid"/>
            <a:tailEnd type="triangle"/>
          </a:ln>
          <a:effectLst/>
        </p:spPr>
      </p:cxnSp>
      <p:pic>
        <p:nvPicPr>
          <p:cNvPr id="45" name="Graphic 44">
            <a:extLst>
              <a:ext uri="{FF2B5EF4-FFF2-40B4-BE49-F238E27FC236}">
                <a16:creationId xmlns:a16="http://schemas.microsoft.com/office/drawing/2014/main" id="{9A2801B9-6F6D-DEF8-A4CB-4B13CA88CEF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321" y="2805224"/>
            <a:ext cx="889266" cy="889266"/>
          </a:xfrm>
          <a:prstGeom prst="rect">
            <a:avLst/>
          </a:prstGeom>
        </p:spPr>
      </p:pic>
      <p:pic>
        <p:nvPicPr>
          <p:cNvPr id="47" name="Graphic 46">
            <a:extLst>
              <a:ext uri="{FF2B5EF4-FFF2-40B4-BE49-F238E27FC236}">
                <a16:creationId xmlns:a16="http://schemas.microsoft.com/office/drawing/2014/main" id="{C5707C7C-73B8-631E-5678-0A07CE00636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0363" y="2846391"/>
            <a:ext cx="889266" cy="889266"/>
          </a:xfrm>
          <a:prstGeom prst="rect">
            <a:avLst/>
          </a:prstGeom>
        </p:spPr>
      </p:pic>
      <p:pic>
        <p:nvPicPr>
          <p:cNvPr id="50" name="Picture 49">
            <a:extLst>
              <a:ext uri="{FF2B5EF4-FFF2-40B4-BE49-F238E27FC236}">
                <a16:creationId xmlns:a16="http://schemas.microsoft.com/office/drawing/2014/main" id="{AA3324D1-FE02-E98C-8E3A-78DFBC85D94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1927" y="2888831"/>
            <a:ext cx="1118088" cy="1118088"/>
          </a:xfrm>
          <a:prstGeom prst="rect">
            <a:avLst/>
          </a:prstGeom>
        </p:spPr>
      </p:pic>
      <p:cxnSp>
        <p:nvCxnSpPr>
          <p:cNvPr id="51" name="Straight Arrow Connector 50">
            <a:extLst>
              <a:ext uri="{FF2B5EF4-FFF2-40B4-BE49-F238E27FC236}">
                <a16:creationId xmlns:a16="http://schemas.microsoft.com/office/drawing/2014/main" id="{C016EB58-F80B-6E4C-BD13-F43FFCBE57A4}"/>
              </a:ext>
              <a:ext uri="{C183D7F6-B498-43B3-948B-1728B52AA6E4}">
                <adec:decorative xmlns:adec="http://schemas.microsoft.com/office/drawing/2017/decorative" val="1"/>
              </a:ext>
            </a:extLst>
          </p:cNvPr>
          <p:cNvCxnSpPr>
            <a:cxnSpLocks/>
          </p:cNvCxnSpPr>
          <p:nvPr/>
        </p:nvCxnSpPr>
        <p:spPr>
          <a:xfrm>
            <a:off x="5328745" y="3327926"/>
            <a:ext cx="520771" cy="0"/>
          </a:xfrm>
          <a:prstGeom prst="straightConnector1">
            <a:avLst/>
          </a:prstGeom>
          <a:noFill/>
          <a:ln w="9525" cap="flat" cmpd="sng" algn="ctr">
            <a:solidFill>
              <a:srgbClr val="D83B01"/>
            </a:solidFill>
            <a:prstDash val="solid"/>
            <a:tailEnd type="triangle"/>
          </a:ln>
          <a:effectLst/>
        </p:spPr>
      </p:cxnSp>
      <p:pic>
        <p:nvPicPr>
          <p:cNvPr id="34" name="Picture 33">
            <a:extLst>
              <a:ext uri="{FF2B5EF4-FFF2-40B4-BE49-F238E27FC236}">
                <a16:creationId xmlns:a16="http://schemas.microsoft.com/office/drawing/2014/main" id="{4A71109A-B425-2D7B-6144-A442F6A7D54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84626" y="2777210"/>
            <a:ext cx="1175238" cy="1175238"/>
          </a:xfrm>
          <a:prstGeom prst="rect">
            <a:avLst/>
          </a:prstGeom>
        </p:spPr>
      </p:pic>
      <p:cxnSp>
        <p:nvCxnSpPr>
          <p:cNvPr id="38" name="Straight Arrow Connector 37">
            <a:extLst>
              <a:ext uri="{FF2B5EF4-FFF2-40B4-BE49-F238E27FC236}">
                <a16:creationId xmlns:a16="http://schemas.microsoft.com/office/drawing/2014/main" id="{08E36EEA-3090-F699-1E49-257CDFDCB535}"/>
              </a:ext>
              <a:ext uri="{C183D7F6-B498-43B3-948B-1728B52AA6E4}">
                <adec:decorative xmlns:adec="http://schemas.microsoft.com/office/drawing/2017/decorative" val="1"/>
              </a:ext>
            </a:extLst>
          </p:cNvPr>
          <p:cNvCxnSpPr>
            <a:cxnSpLocks/>
          </p:cNvCxnSpPr>
          <p:nvPr/>
        </p:nvCxnSpPr>
        <p:spPr>
          <a:xfrm>
            <a:off x="8472245" y="3919795"/>
            <a:ext cx="0" cy="802143"/>
          </a:xfrm>
          <a:prstGeom prst="straightConnector1">
            <a:avLst/>
          </a:prstGeom>
          <a:noFill/>
          <a:ln w="9525" cap="flat" cmpd="sng" algn="ctr">
            <a:solidFill>
              <a:srgbClr val="D83B01"/>
            </a:solidFill>
            <a:prstDash val="solid"/>
            <a:headEnd type="triangle"/>
            <a:tailEnd type="triangle"/>
          </a:ln>
          <a:effectLst/>
        </p:spPr>
      </p:cxnSp>
      <p:sp>
        <p:nvSpPr>
          <p:cNvPr id="4" name="Title 93">
            <a:extLst>
              <a:ext uri="{FF2B5EF4-FFF2-40B4-BE49-F238E27FC236}">
                <a16:creationId xmlns:a16="http://schemas.microsoft.com/office/drawing/2014/main" id="{47ABA563-5F84-067F-5E6F-C7C1F38217CE}"/>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Architecture design to build the PoC</a:t>
            </a:r>
          </a:p>
        </p:txBody>
      </p:sp>
      <p:sp>
        <p:nvSpPr>
          <p:cNvPr id="40" name="TextBox 39">
            <a:extLst>
              <a:ext uri="{FF2B5EF4-FFF2-40B4-BE49-F238E27FC236}">
                <a16:creationId xmlns:a16="http://schemas.microsoft.com/office/drawing/2014/main" id="{ECF22D3D-CA6E-904B-CA86-F88DE75CA030}"/>
              </a:ext>
              <a:ext uri="{C183D7F6-B498-43B3-948B-1728B52AA6E4}">
                <adec:decorative xmlns:adec="http://schemas.microsoft.com/office/drawing/2017/decorative" val="0"/>
              </a:ext>
            </a:extLst>
          </p:cNvPr>
          <p:cNvSpPr txBox="1"/>
          <p:nvPr/>
        </p:nvSpPr>
        <p:spPr>
          <a:xfrm>
            <a:off x="1323038" y="1935151"/>
            <a:ext cx="1448674" cy="261243"/>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PDF OCR pipeline</a:t>
            </a:r>
            <a:endParaRPr kumimoji="0" lang="en-US" sz="1800" b="0" i="0" u="none" strike="noStrike" kern="0" cap="none" spc="0" normalizeH="0" baseline="0" noProof="0">
              <a:ln>
                <a:noFill/>
              </a:ln>
              <a:solidFill>
                <a:srgbClr val="FFFFFF"/>
              </a:solidFill>
              <a:effectLst/>
              <a:uLnTx/>
              <a:uFillTx/>
            </a:endParaRPr>
          </a:p>
        </p:txBody>
      </p:sp>
      <p:sp>
        <p:nvSpPr>
          <p:cNvPr id="48" name="TextBox 47">
            <a:extLst>
              <a:ext uri="{FF2B5EF4-FFF2-40B4-BE49-F238E27FC236}">
                <a16:creationId xmlns:a16="http://schemas.microsoft.com/office/drawing/2014/main" id="{D28672FC-2370-2C09-D15B-8FD156233349}"/>
              </a:ext>
              <a:ext uri="{C183D7F6-B498-43B3-948B-1728B52AA6E4}">
                <adec:decorative xmlns:adec="http://schemas.microsoft.com/office/drawing/2017/decorative" val="0"/>
              </a:ext>
            </a:extLst>
          </p:cNvPr>
          <p:cNvSpPr txBox="1"/>
          <p:nvPr/>
        </p:nvSpPr>
        <p:spPr>
          <a:xfrm>
            <a:off x="807604" y="3766630"/>
            <a:ext cx="1021627" cy="261243"/>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srgbClr val="FFFFFF"/>
                </a:solidFill>
                <a:effectLst/>
                <a:uLnTx/>
                <a:uFillTx/>
              </a:rPr>
              <a:t>Documents</a:t>
            </a:r>
            <a:endParaRPr kumimoji="0" lang="en-US" sz="1800" b="0" i="1" u="none" strike="noStrike" kern="0" cap="none" spc="0" normalizeH="0" baseline="0" noProof="0">
              <a:ln>
                <a:noFill/>
              </a:ln>
              <a:solidFill>
                <a:srgbClr val="FFFFFF"/>
              </a:solidFill>
              <a:effectLst/>
              <a:uLnTx/>
              <a:uFillTx/>
            </a:endParaRPr>
          </a:p>
        </p:txBody>
      </p:sp>
      <p:sp>
        <p:nvSpPr>
          <p:cNvPr id="46" name="TextBox 45">
            <a:extLst>
              <a:ext uri="{FF2B5EF4-FFF2-40B4-BE49-F238E27FC236}">
                <a16:creationId xmlns:a16="http://schemas.microsoft.com/office/drawing/2014/main" id="{A29450F9-9AEC-419D-D9CB-A678C80ED161}"/>
              </a:ext>
              <a:ext uri="{C183D7F6-B498-43B3-948B-1728B52AA6E4}">
                <adec:decorative xmlns:adec="http://schemas.microsoft.com/office/drawing/2017/decorative" val="0"/>
              </a:ext>
            </a:extLst>
          </p:cNvPr>
          <p:cNvSpPr txBox="1"/>
          <p:nvPr/>
        </p:nvSpPr>
        <p:spPr>
          <a:xfrm>
            <a:off x="2406190" y="3714422"/>
            <a:ext cx="1021627"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Form Recognizer</a:t>
            </a:r>
            <a:endParaRPr kumimoji="0" lang="en-US" sz="1800" b="0" i="0" u="none" strike="noStrike" kern="0" cap="none" spc="0" normalizeH="0" baseline="0" noProof="0">
              <a:ln>
                <a:noFill/>
              </a:ln>
              <a:solidFill>
                <a:srgbClr val="FFFFFF"/>
              </a:solidFill>
              <a:effectLst/>
              <a:uLnTx/>
              <a:uFillTx/>
            </a:endParaRPr>
          </a:p>
        </p:txBody>
      </p:sp>
      <p:sp>
        <p:nvSpPr>
          <p:cNvPr id="41" name="TextBox 40">
            <a:extLst>
              <a:ext uri="{FF2B5EF4-FFF2-40B4-BE49-F238E27FC236}">
                <a16:creationId xmlns:a16="http://schemas.microsoft.com/office/drawing/2014/main" id="{44FF2A93-CAA4-2441-B361-01C1BC8DDDAD}"/>
              </a:ext>
              <a:ext uri="{C183D7F6-B498-43B3-948B-1728B52AA6E4}">
                <adec:decorative xmlns:adec="http://schemas.microsoft.com/office/drawing/2017/decorative" val="0"/>
              </a:ext>
            </a:extLst>
          </p:cNvPr>
          <p:cNvSpPr txBox="1"/>
          <p:nvPr/>
        </p:nvSpPr>
        <p:spPr>
          <a:xfrm>
            <a:off x="3991645" y="2937285"/>
            <a:ext cx="1328474" cy="830997"/>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OpenAI Service Embeddings model</a:t>
            </a:r>
            <a:endParaRPr kumimoji="0" lang="en-US" sz="1800" b="0" i="0" u="none" strike="noStrike" kern="0" cap="none" spc="0" normalizeH="0" baseline="0" noProof="0">
              <a:ln>
                <a:noFill/>
              </a:ln>
              <a:solidFill>
                <a:srgbClr val="FFFFFF"/>
              </a:solidFill>
              <a:effectLst/>
              <a:uLnTx/>
              <a:uFillTx/>
            </a:endParaRPr>
          </a:p>
        </p:txBody>
      </p:sp>
      <p:sp>
        <p:nvSpPr>
          <p:cNvPr id="52" name="TextBox 51">
            <a:extLst>
              <a:ext uri="{FF2B5EF4-FFF2-40B4-BE49-F238E27FC236}">
                <a16:creationId xmlns:a16="http://schemas.microsoft.com/office/drawing/2014/main" id="{CA37F640-3181-CAF7-BB43-788026408AB6}"/>
              </a:ext>
              <a:ext uri="{C183D7F6-B498-43B3-948B-1728B52AA6E4}">
                <adec:decorative xmlns:adec="http://schemas.microsoft.com/office/drawing/2017/decorative" val="0"/>
              </a:ext>
            </a:extLst>
          </p:cNvPr>
          <p:cNvSpPr txBox="1"/>
          <p:nvPr/>
        </p:nvSpPr>
        <p:spPr>
          <a:xfrm>
            <a:off x="5823727" y="3997700"/>
            <a:ext cx="1141716" cy="646331"/>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Cache for Redis (Enterprise)</a:t>
            </a:r>
            <a:endParaRPr kumimoji="0" lang="en-US" sz="1800" b="0" i="0" u="none" strike="noStrike" kern="0" cap="none" spc="0" normalizeH="0" baseline="0" noProof="0">
              <a:ln>
                <a:noFill/>
              </a:ln>
              <a:solidFill>
                <a:srgbClr val="FFFFFF"/>
              </a:solidFill>
              <a:effectLst/>
              <a:uLnTx/>
              <a:uFillTx/>
            </a:endParaRPr>
          </a:p>
        </p:txBody>
      </p:sp>
      <p:sp>
        <p:nvSpPr>
          <p:cNvPr id="53" name="TextBox 52">
            <a:extLst>
              <a:ext uri="{FF2B5EF4-FFF2-40B4-BE49-F238E27FC236}">
                <a16:creationId xmlns:a16="http://schemas.microsoft.com/office/drawing/2014/main" id="{294E7DDF-AF6C-93C4-9A32-6C24C14F6066}"/>
              </a:ext>
              <a:ext uri="{C183D7F6-B498-43B3-948B-1728B52AA6E4}">
                <adec:decorative xmlns:adec="http://schemas.microsoft.com/office/drawing/2017/decorative" val="0"/>
              </a:ext>
            </a:extLst>
          </p:cNvPr>
          <p:cNvSpPr txBox="1"/>
          <p:nvPr/>
        </p:nvSpPr>
        <p:spPr>
          <a:xfrm>
            <a:off x="7808008" y="2249210"/>
            <a:ext cx="1328474" cy="261243"/>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functions</a:t>
            </a:r>
            <a:endParaRPr kumimoji="0" lang="en-US" sz="1800" b="0" i="0" u="none" strike="noStrike" kern="0" cap="none" spc="0" normalizeH="0" baseline="0" noProof="0">
              <a:ln>
                <a:noFill/>
              </a:ln>
              <a:solidFill>
                <a:srgbClr val="FFFFFF"/>
              </a:solidFill>
              <a:effectLst/>
              <a:uLnTx/>
              <a:uFillTx/>
            </a:endParaRPr>
          </a:p>
        </p:txBody>
      </p:sp>
      <p:sp>
        <p:nvSpPr>
          <p:cNvPr id="44" name="TextBox 43">
            <a:extLst>
              <a:ext uri="{FF2B5EF4-FFF2-40B4-BE49-F238E27FC236}">
                <a16:creationId xmlns:a16="http://schemas.microsoft.com/office/drawing/2014/main" id="{9E37419D-4848-511A-6385-4A2862883E86}"/>
              </a:ext>
              <a:ext uri="{C183D7F6-B498-43B3-948B-1728B52AA6E4}">
                <adec:decorative xmlns:adec="http://schemas.microsoft.com/office/drawing/2017/decorative" val="0"/>
              </a:ext>
            </a:extLst>
          </p:cNvPr>
          <p:cNvSpPr txBox="1"/>
          <p:nvPr/>
        </p:nvSpPr>
        <p:spPr>
          <a:xfrm>
            <a:off x="7458446" y="4880344"/>
            <a:ext cx="2027598"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OpenAI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cs typeface="Segoe UI"/>
              </a:rPr>
              <a:t>Prompt: Passage </a:t>
            </a:r>
            <a:r>
              <a:rPr kumimoji="0" lang="en-US" sz="1200" b="1" i="0" u="none" strike="noStrike" kern="0" cap="none" spc="0" normalizeH="0" baseline="0" noProof="0" err="1">
                <a:ln>
                  <a:noFill/>
                </a:ln>
                <a:solidFill>
                  <a:srgbClr val="FFFFFF"/>
                </a:solidFill>
                <a:effectLst/>
                <a:uLnTx/>
                <a:uFillTx/>
                <a:cs typeface="Segoe UI"/>
              </a:rPr>
              <a:t>QnA</a:t>
            </a:r>
            <a:endParaRPr kumimoji="0" lang="en-US" sz="1200" b="1" i="0" u="none" strike="noStrike" kern="0" cap="none" spc="0" normalizeH="0" baseline="0" noProof="0">
              <a:ln>
                <a:noFill/>
              </a:ln>
              <a:solidFill>
                <a:srgbClr val="FFFFFF"/>
              </a:solidFill>
              <a:effectLst/>
              <a:uLnTx/>
              <a:uFillTx/>
              <a:cs typeface="Segoe UI"/>
            </a:endParaRPr>
          </a:p>
        </p:txBody>
      </p:sp>
      <p:sp>
        <p:nvSpPr>
          <p:cNvPr id="17" name="TextBox 16">
            <a:extLst>
              <a:ext uri="{FF2B5EF4-FFF2-40B4-BE49-F238E27FC236}">
                <a16:creationId xmlns:a16="http://schemas.microsoft.com/office/drawing/2014/main" id="{DA6E39BE-2848-0DB9-C9EE-EADE4A86360E}"/>
              </a:ext>
              <a:ext uri="{C183D7F6-B498-43B3-948B-1728B52AA6E4}">
                <adec:decorative xmlns:adec="http://schemas.microsoft.com/office/drawing/2017/decorative" val="0"/>
              </a:ext>
            </a:extLst>
          </p:cNvPr>
          <p:cNvSpPr txBox="1"/>
          <p:nvPr/>
        </p:nvSpPr>
        <p:spPr>
          <a:xfrm>
            <a:off x="10114174" y="2796154"/>
            <a:ext cx="1495210" cy="26124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Web Application</a:t>
            </a:r>
          </a:p>
        </p:txBody>
      </p:sp>
      <p:sp>
        <p:nvSpPr>
          <p:cNvPr id="15" name="TextBox 14">
            <a:extLst>
              <a:ext uri="{FF2B5EF4-FFF2-40B4-BE49-F238E27FC236}">
                <a16:creationId xmlns:a16="http://schemas.microsoft.com/office/drawing/2014/main" id="{A36B53BD-61E9-EEF5-3F95-617CBCFB35D3}"/>
              </a:ext>
              <a:ext uri="{C183D7F6-B498-43B3-948B-1728B52AA6E4}">
                <adec:decorative xmlns:adec="http://schemas.microsoft.com/office/drawing/2017/decorative" val="0"/>
              </a:ext>
            </a:extLst>
          </p:cNvPr>
          <p:cNvSpPr txBox="1"/>
          <p:nvPr/>
        </p:nvSpPr>
        <p:spPr>
          <a:xfrm>
            <a:off x="10421791" y="4299863"/>
            <a:ext cx="879975" cy="2612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Power BI</a:t>
            </a:r>
          </a:p>
        </p:txBody>
      </p:sp>
    </p:spTree>
    <p:extLst>
      <p:ext uri="{BB962C8B-B14F-4D97-AF65-F5344CB8AC3E}">
        <p14:creationId xmlns:p14="http://schemas.microsoft.com/office/powerpoint/2010/main" val="371139591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p:txBody>
          <a:bodyPr/>
          <a:lstStyle/>
          <a:p>
            <a:r>
              <a:rPr lang="en-US"/>
              <a:t>Step-by-step process flow in the </a:t>
            </a:r>
            <a:r>
              <a:rPr lang="en-US" err="1"/>
              <a:t>Jupyter</a:t>
            </a:r>
            <a:r>
              <a:rPr lang="en-US"/>
              <a:t> Notebook</a:t>
            </a:r>
          </a:p>
          <a:p>
            <a:endParaRPr lang="en-US"/>
          </a:p>
        </p:txBody>
      </p:sp>
      <p:sp>
        <p:nvSpPr>
          <p:cNvPr id="3" name="Freeform: Shape 2">
            <a:extLst>
              <a:ext uri="{FF2B5EF4-FFF2-40B4-BE49-F238E27FC236}">
                <a16:creationId xmlns:a16="http://schemas.microsoft.com/office/drawing/2014/main" id="{079418CB-B444-CDF6-F84E-2C1675A5169A}"/>
              </a:ext>
            </a:extLst>
          </p:cNvPr>
          <p:cNvSpPr/>
          <p:nvPr/>
        </p:nvSpPr>
        <p:spPr>
          <a:xfrm>
            <a:off x="586097" y="1447849"/>
            <a:ext cx="2395609" cy="958243"/>
          </a:xfrm>
          <a:custGeom>
            <a:avLst/>
            <a:gdLst>
              <a:gd name="connsiteX0" fmla="*/ 0 w 2395609"/>
              <a:gd name="connsiteY0" fmla="*/ 0 h 958243"/>
              <a:gd name="connsiteX1" fmla="*/ 1916488 w 2395609"/>
              <a:gd name="connsiteY1" fmla="*/ 0 h 958243"/>
              <a:gd name="connsiteX2" fmla="*/ 2395609 w 2395609"/>
              <a:gd name="connsiteY2" fmla="*/ 479122 h 958243"/>
              <a:gd name="connsiteX3" fmla="*/ 1916488 w 2395609"/>
              <a:gd name="connsiteY3" fmla="*/ 958243 h 958243"/>
              <a:gd name="connsiteX4" fmla="*/ 0 w 2395609"/>
              <a:gd name="connsiteY4" fmla="*/ 958243 h 958243"/>
              <a:gd name="connsiteX5" fmla="*/ 479122 w 2395609"/>
              <a:gd name="connsiteY5" fmla="*/ 479122 h 958243"/>
              <a:gd name="connsiteX6" fmla="*/ 0 w 2395609"/>
              <a:gd name="connsiteY6" fmla="*/ 0 h 9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609" h="958243">
                <a:moveTo>
                  <a:pt x="0" y="0"/>
                </a:moveTo>
                <a:lnTo>
                  <a:pt x="1916488" y="0"/>
                </a:lnTo>
                <a:lnTo>
                  <a:pt x="2395609" y="479122"/>
                </a:lnTo>
                <a:lnTo>
                  <a:pt x="1916488" y="958243"/>
                </a:lnTo>
                <a:lnTo>
                  <a:pt x="0" y="958243"/>
                </a:lnTo>
                <a:lnTo>
                  <a:pt x="479122" y="479122"/>
                </a:lnTo>
                <a:lnTo>
                  <a:pt x="0" y="0"/>
                </a:lnTo>
                <a:close/>
              </a:path>
            </a:pathLst>
          </a:custGeom>
          <a:gradFill flip="none" rotWithShape="1">
            <a:gsLst>
              <a:gs pos="0">
                <a:schemeClr val="accent2"/>
              </a:gs>
              <a:gs pos="100000">
                <a:schemeClr val="accent3"/>
              </a:gs>
            </a:gsLst>
            <a:lin ang="2700000" scaled="1"/>
            <a:tileRect/>
          </a:gradFill>
          <a:ln>
            <a:noFill/>
          </a:ln>
        </p:spPr>
        <p:style>
          <a:lnRef idx="2">
            <a:scrgbClr r="0" g="0" b="0"/>
          </a:lnRef>
          <a:fillRef idx="1">
            <a:scrgbClr r="0" g="0" b="0"/>
          </a:fillRef>
          <a:effectRef idx="0">
            <a:schemeClr val="accent1">
              <a:alpha val="90000"/>
              <a:hueOff val="0"/>
              <a:satOff val="0"/>
              <a:lumOff val="0"/>
              <a:alphaOff val="0"/>
            </a:schemeClr>
          </a:effectRef>
          <a:fontRef idx="minor">
            <a:schemeClr val="lt1"/>
          </a:fontRef>
        </p:style>
        <p:txBody>
          <a:bodyPr spcFirstLastPara="0" vert="horz" wrap="square" lIns="535129" tIns="18669" rIns="497790" bIns="18669" numCol="1" spcCol="1270" anchor="ctr" anchorCtr="0">
            <a:noAutofit/>
          </a:bodyPr>
          <a:lstStyle/>
          <a:p>
            <a:pPr marL="0" lvl="0" indent="0" algn="ctr" defTabSz="622300" rtl="0">
              <a:lnSpc>
                <a:spcPct val="90000"/>
              </a:lnSpc>
              <a:spcBef>
                <a:spcPct val="0"/>
              </a:spcBef>
              <a:spcAft>
                <a:spcPct val="35000"/>
              </a:spcAft>
              <a:buNone/>
            </a:pPr>
            <a:r>
              <a:rPr lang="en-US" sz="1400" b="0" kern="1200">
                <a:latin typeface="Segoe UI Semibold"/>
              </a:rPr>
              <a:t>Extract text from documents </a:t>
            </a:r>
            <a:endParaRPr lang="en-US" sz="1400" b="0" kern="1200"/>
          </a:p>
        </p:txBody>
      </p:sp>
      <p:sp>
        <p:nvSpPr>
          <p:cNvPr id="6" name="Freeform: Shape 5">
            <a:extLst>
              <a:ext uri="{FF2B5EF4-FFF2-40B4-BE49-F238E27FC236}">
                <a16:creationId xmlns:a16="http://schemas.microsoft.com/office/drawing/2014/main" id="{38F6BAB5-79A8-9021-758D-3A7C70849E16}"/>
              </a:ext>
            </a:extLst>
          </p:cNvPr>
          <p:cNvSpPr/>
          <p:nvPr/>
        </p:nvSpPr>
        <p:spPr>
          <a:xfrm>
            <a:off x="2761579" y="1447849"/>
            <a:ext cx="2395609" cy="958243"/>
          </a:xfrm>
          <a:custGeom>
            <a:avLst/>
            <a:gdLst>
              <a:gd name="connsiteX0" fmla="*/ 0 w 2395609"/>
              <a:gd name="connsiteY0" fmla="*/ 0 h 958243"/>
              <a:gd name="connsiteX1" fmla="*/ 1916488 w 2395609"/>
              <a:gd name="connsiteY1" fmla="*/ 0 h 958243"/>
              <a:gd name="connsiteX2" fmla="*/ 2395609 w 2395609"/>
              <a:gd name="connsiteY2" fmla="*/ 479122 h 958243"/>
              <a:gd name="connsiteX3" fmla="*/ 1916488 w 2395609"/>
              <a:gd name="connsiteY3" fmla="*/ 958243 h 958243"/>
              <a:gd name="connsiteX4" fmla="*/ 0 w 2395609"/>
              <a:gd name="connsiteY4" fmla="*/ 958243 h 958243"/>
              <a:gd name="connsiteX5" fmla="*/ 479122 w 2395609"/>
              <a:gd name="connsiteY5" fmla="*/ 479122 h 958243"/>
              <a:gd name="connsiteX6" fmla="*/ 0 w 2395609"/>
              <a:gd name="connsiteY6" fmla="*/ 0 h 9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609" h="958243">
                <a:moveTo>
                  <a:pt x="0" y="0"/>
                </a:moveTo>
                <a:lnTo>
                  <a:pt x="1916488" y="0"/>
                </a:lnTo>
                <a:lnTo>
                  <a:pt x="2395609" y="479122"/>
                </a:lnTo>
                <a:lnTo>
                  <a:pt x="1916488" y="958243"/>
                </a:lnTo>
                <a:lnTo>
                  <a:pt x="0" y="958243"/>
                </a:lnTo>
                <a:lnTo>
                  <a:pt x="479122" y="479122"/>
                </a:lnTo>
                <a:lnTo>
                  <a:pt x="0" y="0"/>
                </a:lnTo>
                <a:close/>
              </a:path>
            </a:pathLst>
          </a:custGeom>
          <a:gradFill flip="none" rotWithShape="1">
            <a:gsLst>
              <a:gs pos="0">
                <a:schemeClr val="accent2"/>
              </a:gs>
              <a:gs pos="100000">
                <a:schemeClr val="accent3"/>
              </a:gs>
            </a:gsLst>
            <a:lin ang="2700000" scaled="1"/>
            <a:tileRect/>
          </a:gradFill>
          <a:ln>
            <a:noFill/>
          </a:ln>
        </p:spPr>
        <p:style>
          <a:lnRef idx="2">
            <a:scrgbClr r="0" g="0" b="0"/>
          </a:lnRef>
          <a:fillRef idx="1">
            <a:scrgbClr r="0" g="0" b="0"/>
          </a:fillRef>
          <a:effectRef idx="0">
            <a:schemeClr val="accent1">
              <a:alpha val="90000"/>
              <a:hueOff val="0"/>
              <a:satOff val="0"/>
              <a:lumOff val="0"/>
              <a:alphaOff val="-10000"/>
            </a:schemeClr>
          </a:effectRef>
          <a:fontRef idx="minor">
            <a:schemeClr val="lt1"/>
          </a:fontRef>
        </p:style>
        <p:txBody>
          <a:bodyPr spcFirstLastPara="0" vert="horz" wrap="square" lIns="535129" tIns="18669" rIns="497790" bIns="18669" numCol="1" spcCol="1270" anchor="ctr" anchorCtr="0">
            <a:noAutofit/>
          </a:bodyPr>
          <a:lstStyle/>
          <a:p>
            <a:pPr marL="0" lvl="0" indent="0" algn="ctr" defTabSz="622300" rtl="0">
              <a:lnSpc>
                <a:spcPct val="90000"/>
              </a:lnSpc>
              <a:spcBef>
                <a:spcPct val="0"/>
              </a:spcBef>
              <a:spcAft>
                <a:spcPct val="35000"/>
              </a:spcAft>
              <a:buNone/>
            </a:pPr>
            <a:r>
              <a:rPr lang="en-US" sz="1400" b="0" kern="1200">
                <a:latin typeface="Segoe UI Semibold"/>
              </a:rPr>
              <a:t>Chunk text and create embeddings</a:t>
            </a:r>
            <a:endParaRPr lang="en-US" sz="1400" b="0" kern="1200"/>
          </a:p>
        </p:txBody>
      </p:sp>
      <p:sp>
        <p:nvSpPr>
          <p:cNvPr id="8" name="Freeform: Shape 7">
            <a:extLst>
              <a:ext uri="{FF2B5EF4-FFF2-40B4-BE49-F238E27FC236}">
                <a16:creationId xmlns:a16="http://schemas.microsoft.com/office/drawing/2014/main" id="{0B6A43AA-B67E-2D14-152D-1A9869F56595}"/>
              </a:ext>
            </a:extLst>
          </p:cNvPr>
          <p:cNvSpPr/>
          <p:nvPr/>
        </p:nvSpPr>
        <p:spPr>
          <a:xfrm>
            <a:off x="4917628" y="1447849"/>
            <a:ext cx="2395609" cy="958243"/>
          </a:xfrm>
          <a:custGeom>
            <a:avLst/>
            <a:gdLst>
              <a:gd name="connsiteX0" fmla="*/ 0 w 2395609"/>
              <a:gd name="connsiteY0" fmla="*/ 0 h 958243"/>
              <a:gd name="connsiteX1" fmla="*/ 1916488 w 2395609"/>
              <a:gd name="connsiteY1" fmla="*/ 0 h 958243"/>
              <a:gd name="connsiteX2" fmla="*/ 2395609 w 2395609"/>
              <a:gd name="connsiteY2" fmla="*/ 479122 h 958243"/>
              <a:gd name="connsiteX3" fmla="*/ 1916488 w 2395609"/>
              <a:gd name="connsiteY3" fmla="*/ 958243 h 958243"/>
              <a:gd name="connsiteX4" fmla="*/ 0 w 2395609"/>
              <a:gd name="connsiteY4" fmla="*/ 958243 h 958243"/>
              <a:gd name="connsiteX5" fmla="*/ 479122 w 2395609"/>
              <a:gd name="connsiteY5" fmla="*/ 479122 h 958243"/>
              <a:gd name="connsiteX6" fmla="*/ 0 w 2395609"/>
              <a:gd name="connsiteY6" fmla="*/ 0 h 9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609" h="958243">
                <a:moveTo>
                  <a:pt x="0" y="0"/>
                </a:moveTo>
                <a:lnTo>
                  <a:pt x="1916488" y="0"/>
                </a:lnTo>
                <a:lnTo>
                  <a:pt x="2395609" y="479122"/>
                </a:lnTo>
                <a:lnTo>
                  <a:pt x="1916488" y="958243"/>
                </a:lnTo>
                <a:lnTo>
                  <a:pt x="0" y="958243"/>
                </a:lnTo>
                <a:lnTo>
                  <a:pt x="479122" y="479122"/>
                </a:lnTo>
                <a:lnTo>
                  <a:pt x="0" y="0"/>
                </a:lnTo>
                <a:close/>
              </a:path>
            </a:pathLst>
          </a:custGeom>
          <a:gradFill flip="none" rotWithShape="1">
            <a:gsLst>
              <a:gs pos="0">
                <a:schemeClr val="accent2"/>
              </a:gs>
              <a:gs pos="100000">
                <a:schemeClr val="accent3"/>
              </a:gs>
            </a:gsLst>
            <a:lin ang="2700000" scaled="1"/>
            <a:tileRect/>
          </a:gradFill>
          <a:ln>
            <a:noFill/>
          </a:ln>
        </p:spPr>
        <p:style>
          <a:lnRef idx="2">
            <a:scrgbClr r="0" g="0" b="0"/>
          </a:lnRef>
          <a:fillRef idx="1">
            <a:scrgbClr r="0" g="0" b="0"/>
          </a:fillRef>
          <a:effectRef idx="0">
            <a:schemeClr val="accent1">
              <a:alpha val="90000"/>
              <a:hueOff val="0"/>
              <a:satOff val="0"/>
              <a:lumOff val="0"/>
              <a:alphaOff val="-20000"/>
            </a:schemeClr>
          </a:effectRef>
          <a:fontRef idx="minor">
            <a:schemeClr val="lt1"/>
          </a:fontRef>
        </p:style>
        <p:txBody>
          <a:bodyPr spcFirstLastPara="0" vert="horz" wrap="square" lIns="535129" tIns="18669" rIns="497790" bIns="18669" numCol="1" spcCol="1270" anchor="ctr" anchorCtr="0">
            <a:noAutofit/>
          </a:bodyPr>
          <a:lstStyle/>
          <a:p>
            <a:pPr marL="0" lvl="0" indent="0" algn="ctr" defTabSz="622300" rtl="0">
              <a:lnSpc>
                <a:spcPct val="90000"/>
              </a:lnSpc>
              <a:spcBef>
                <a:spcPct val="0"/>
              </a:spcBef>
              <a:spcAft>
                <a:spcPct val="35000"/>
              </a:spcAft>
              <a:buNone/>
            </a:pPr>
            <a:r>
              <a:rPr lang="en-US" sz="1400" b="0" kern="1200">
                <a:latin typeface="Segoe UI Semibold"/>
              </a:rPr>
              <a:t>Store embeddings </a:t>
            </a:r>
          </a:p>
        </p:txBody>
      </p:sp>
      <p:sp>
        <p:nvSpPr>
          <p:cNvPr id="9" name="Freeform: Shape 8">
            <a:extLst>
              <a:ext uri="{FF2B5EF4-FFF2-40B4-BE49-F238E27FC236}">
                <a16:creationId xmlns:a16="http://schemas.microsoft.com/office/drawing/2014/main" id="{E5FB34AD-658A-A6C1-F279-230FE94B3033}"/>
              </a:ext>
            </a:extLst>
          </p:cNvPr>
          <p:cNvSpPr/>
          <p:nvPr/>
        </p:nvSpPr>
        <p:spPr>
          <a:xfrm>
            <a:off x="7054243" y="1442268"/>
            <a:ext cx="2395609" cy="958243"/>
          </a:xfrm>
          <a:custGeom>
            <a:avLst/>
            <a:gdLst>
              <a:gd name="connsiteX0" fmla="*/ 0 w 2395609"/>
              <a:gd name="connsiteY0" fmla="*/ 0 h 958243"/>
              <a:gd name="connsiteX1" fmla="*/ 1916488 w 2395609"/>
              <a:gd name="connsiteY1" fmla="*/ 0 h 958243"/>
              <a:gd name="connsiteX2" fmla="*/ 2395609 w 2395609"/>
              <a:gd name="connsiteY2" fmla="*/ 479122 h 958243"/>
              <a:gd name="connsiteX3" fmla="*/ 1916488 w 2395609"/>
              <a:gd name="connsiteY3" fmla="*/ 958243 h 958243"/>
              <a:gd name="connsiteX4" fmla="*/ 0 w 2395609"/>
              <a:gd name="connsiteY4" fmla="*/ 958243 h 958243"/>
              <a:gd name="connsiteX5" fmla="*/ 479122 w 2395609"/>
              <a:gd name="connsiteY5" fmla="*/ 479122 h 958243"/>
              <a:gd name="connsiteX6" fmla="*/ 0 w 2395609"/>
              <a:gd name="connsiteY6" fmla="*/ 0 h 9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609" h="958243">
                <a:moveTo>
                  <a:pt x="0" y="0"/>
                </a:moveTo>
                <a:lnTo>
                  <a:pt x="1916488" y="0"/>
                </a:lnTo>
                <a:lnTo>
                  <a:pt x="2395609" y="479122"/>
                </a:lnTo>
                <a:lnTo>
                  <a:pt x="1916488" y="958243"/>
                </a:lnTo>
                <a:lnTo>
                  <a:pt x="0" y="958243"/>
                </a:lnTo>
                <a:lnTo>
                  <a:pt x="479122" y="479122"/>
                </a:lnTo>
                <a:lnTo>
                  <a:pt x="0" y="0"/>
                </a:lnTo>
                <a:close/>
              </a:path>
            </a:pathLst>
          </a:custGeom>
          <a:gradFill flip="none" rotWithShape="1">
            <a:gsLst>
              <a:gs pos="0">
                <a:schemeClr val="accent2"/>
              </a:gs>
              <a:gs pos="100000">
                <a:schemeClr val="accent3"/>
              </a:gs>
            </a:gsLst>
            <a:lin ang="2700000" scaled="1"/>
            <a:tileRect/>
          </a:gradFill>
          <a:ln>
            <a:noFill/>
          </a:ln>
        </p:spPr>
        <p:style>
          <a:lnRef idx="2">
            <a:scrgbClr r="0" g="0" b="0"/>
          </a:lnRef>
          <a:fillRef idx="1">
            <a:scrgbClr r="0" g="0" b="0"/>
          </a:fillRef>
          <a:effectRef idx="0">
            <a:schemeClr val="accent1">
              <a:alpha val="90000"/>
              <a:hueOff val="0"/>
              <a:satOff val="0"/>
              <a:lumOff val="0"/>
              <a:alphaOff val="-30000"/>
            </a:schemeClr>
          </a:effectRef>
          <a:fontRef idx="minor">
            <a:schemeClr val="lt1"/>
          </a:fontRef>
        </p:style>
        <p:txBody>
          <a:bodyPr spcFirstLastPara="0" vert="horz" wrap="square" lIns="535129" tIns="18669" rIns="497790" bIns="18669" numCol="1" spcCol="1270" anchor="ctr" anchorCtr="0">
            <a:noAutofit/>
          </a:bodyPr>
          <a:lstStyle/>
          <a:p>
            <a:pPr marL="0" lvl="0" indent="0" algn="ctr" defTabSz="622300" rtl="0">
              <a:lnSpc>
                <a:spcPct val="90000"/>
              </a:lnSpc>
              <a:spcBef>
                <a:spcPct val="0"/>
              </a:spcBef>
              <a:spcAft>
                <a:spcPct val="35000"/>
              </a:spcAft>
              <a:buNone/>
            </a:pPr>
            <a:r>
              <a:rPr lang="en-US" sz="1400" b="0" kern="1200">
                <a:latin typeface="Segoe UI Semibold"/>
              </a:rPr>
              <a:t>Vector similarity search </a:t>
            </a:r>
            <a:endParaRPr lang="en-US" sz="1400" b="0" kern="1200"/>
          </a:p>
        </p:txBody>
      </p:sp>
      <p:sp>
        <p:nvSpPr>
          <p:cNvPr id="10" name="Freeform: Shape 9">
            <a:extLst>
              <a:ext uri="{FF2B5EF4-FFF2-40B4-BE49-F238E27FC236}">
                <a16:creationId xmlns:a16="http://schemas.microsoft.com/office/drawing/2014/main" id="{70A0E473-9EFC-526F-0BCA-22B687F85FD2}"/>
              </a:ext>
            </a:extLst>
          </p:cNvPr>
          <p:cNvSpPr/>
          <p:nvPr/>
        </p:nvSpPr>
        <p:spPr>
          <a:xfrm>
            <a:off x="9210292" y="1447849"/>
            <a:ext cx="2395609" cy="958243"/>
          </a:xfrm>
          <a:custGeom>
            <a:avLst/>
            <a:gdLst>
              <a:gd name="connsiteX0" fmla="*/ 0 w 2395609"/>
              <a:gd name="connsiteY0" fmla="*/ 0 h 958243"/>
              <a:gd name="connsiteX1" fmla="*/ 1916488 w 2395609"/>
              <a:gd name="connsiteY1" fmla="*/ 0 h 958243"/>
              <a:gd name="connsiteX2" fmla="*/ 2395609 w 2395609"/>
              <a:gd name="connsiteY2" fmla="*/ 479122 h 958243"/>
              <a:gd name="connsiteX3" fmla="*/ 1916488 w 2395609"/>
              <a:gd name="connsiteY3" fmla="*/ 958243 h 958243"/>
              <a:gd name="connsiteX4" fmla="*/ 0 w 2395609"/>
              <a:gd name="connsiteY4" fmla="*/ 958243 h 958243"/>
              <a:gd name="connsiteX5" fmla="*/ 479122 w 2395609"/>
              <a:gd name="connsiteY5" fmla="*/ 479122 h 958243"/>
              <a:gd name="connsiteX6" fmla="*/ 0 w 2395609"/>
              <a:gd name="connsiteY6" fmla="*/ 0 h 9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609" h="958243">
                <a:moveTo>
                  <a:pt x="0" y="0"/>
                </a:moveTo>
                <a:lnTo>
                  <a:pt x="1916488" y="0"/>
                </a:lnTo>
                <a:lnTo>
                  <a:pt x="2395609" y="479122"/>
                </a:lnTo>
                <a:lnTo>
                  <a:pt x="1916488" y="958243"/>
                </a:lnTo>
                <a:lnTo>
                  <a:pt x="0" y="958243"/>
                </a:lnTo>
                <a:lnTo>
                  <a:pt x="479122" y="479122"/>
                </a:lnTo>
                <a:lnTo>
                  <a:pt x="0" y="0"/>
                </a:lnTo>
                <a:close/>
              </a:path>
            </a:pathLst>
          </a:custGeom>
          <a:gradFill flip="none" rotWithShape="1">
            <a:gsLst>
              <a:gs pos="0">
                <a:schemeClr val="accent2"/>
              </a:gs>
              <a:gs pos="100000">
                <a:schemeClr val="accent3"/>
              </a:gs>
            </a:gsLst>
            <a:lin ang="2700000" scaled="1"/>
            <a:tileRect/>
          </a:gradFill>
          <a:ln>
            <a:noFill/>
          </a:ln>
        </p:spPr>
        <p:style>
          <a:lnRef idx="2">
            <a:scrgbClr r="0" g="0" b="0"/>
          </a:lnRef>
          <a:fillRef idx="1">
            <a:scrgbClr r="0" g="0" b="0"/>
          </a:fillRef>
          <a:effectRef idx="0">
            <a:schemeClr val="accent1">
              <a:alpha val="90000"/>
              <a:hueOff val="0"/>
              <a:satOff val="0"/>
              <a:lumOff val="0"/>
              <a:alphaOff val="-40000"/>
            </a:schemeClr>
          </a:effectRef>
          <a:fontRef idx="minor">
            <a:schemeClr val="lt1"/>
          </a:fontRef>
        </p:style>
        <p:txBody>
          <a:bodyPr spcFirstLastPara="0" vert="horz" wrap="square" lIns="535129" tIns="18669" rIns="497790" bIns="18669" numCol="1" spcCol="1270" anchor="ctr" anchorCtr="0">
            <a:noAutofit/>
          </a:bodyPr>
          <a:lstStyle/>
          <a:p>
            <a:pPr marL="0" lvl="0" indent="0" algn="ctr" defTabSz="622300" rtl="0">
              <a:lnSpc>
                <a:spcPct val="90000"/>
              </a:lnSpc>
              <a:spcBef>
                <a:spcPct val="0"/>
              </a:spcBef>
              <a:spcAft>
                <a:spcPct val="35000"/>
              </a:spcAft>
              <a:buNone/>
            </a:pPr>
            <a:r>
              <a:rPr lang="en-US" sz="1400" b="0" kern="1200">
                <a:latin typeface="Segoe UI Semibold"/>
              </a:rPr>
              <a:t>Prompt engineer a passage based QnA solution</a:t>
            </a:r>
            <a:endParaRPr lang="en-US" sz="1400" b="0" kern="1200"/>
          </a:p>
        </p:txBody>
      </p:sp>
      <p:sp>
        <p:nvSpPr>
          <p:cNvPr id="7" name="TextBox 6">
            <a:extLst>
              <a:ext uri="{FF2B5EF4-FFF2-40B4-BE49-F238E27FC236}">
                <a16:creationId xmlns:a16="http://schemas.microsoft.com/office/drawing/2014/main" id="{176FAFEC-0B25-A25C-24AF-2029093EF94E}"/>
              </a:ext>
            </a:extLst>
          </p:cNvPr>
          <p:cNvSpPr txBox="1"/>
          <p:nvPr/>
        </p:nvSpPr>
        <p:spPr>
          <a:xfrm>
            <a:off x="584200" y="3084851"/>
            <a:ext cx="11025188"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chemeClr val="accent1"/>
                </a:solidFill>
                <a:latin typeface="+mj-lt"/>
                <a:cs typeface="Segoe UI"/>
              </a:rPr>
              <a:t>Step-by-step process flow</a:t>
            </a:r>
          </a:p>
          <a:p>
            <a:endParaRPr lang="en-US" sz="2000">
              <a:cs typeface="Segoe UI"/>
            </a:endParaRPr>
          </a:p>
          <a:p>
            <a:pPr marL="342900" indent="-342900">
              <a:buFont typeface="Arial" panose="020B0604020202020204" pitchFamily="34" charset="0"/>
              <a:buChar char="•"/>
            </a:pPr>
            <a:r>
              <a:rPr lang="en-US" sz="2000">
                <a:cs typeface="Segoe UI"/>
              </a:rPr>
              <a:t>Use Form Recognizer to extract text from NLP papers </a:t>
            </a:r>
          </a:p>
          <a:p>
            <a:pPr marL="342900" indent="-342900">
              <a:buFont typeface="Arial" panose="020B0604020202020204" pitchFamily="34" charset="0"/>
              <a:buChar char="•"/>
            </a:pPr>
            <a:r>
              <a:rPr lang="en-US" sz="2000">
                <a:cs typeface="Segoe UI"/>
              </a:rPr>
              <a:t>Chunk the text and create embeddings using Azure </a:t>
            </a:r>
            <a:r>
              <a:rPr lang="en-US" sz="2000" err="1">
                <a:cs typeface="Segoe UI"/>
              </a:rPr>
              <a:t>OpenAI</a:t>
            </a:r>
            <a:r>
              <a:rPr lang="en-US" sz="2000">
                <a:cs typeface="Segoe UI"/>
              </a:rPr>
              <a:t> embeddings model</a:t>
            </a:r>
          </a:p>
          <a:p>
            <a:pPr marL="342900" indent="-342900">
              <a:buFont typeface="Arial" panose="020B0604020202020204" pitchFamily="34" charset="0"/>
              <a:buChar char="•"/>
            </a:pPr>
            <a:r>
              <a:rPr lang="en-US" sz="2000">
                <a:cs typeface="Segoe UI"/>
              </a:rPr>
              <a:t>Spin up Azure Cache for Redis (Enterprise) and store the embeddings </a:t>
            </a:r>
          </a:p>
          <a:p>
            <a:pPr marL="342900" indent="-342900">
              <a:buFont typeface="Arial" panose="020B0604020202020204" pitchFamily="34" charset="0"/>
              <a:buChar char="•"/>
            </a:pPr>
            <a:r>
              <a:rPr lang="en-US" sz="2000">
                <a:cs typeface="Segoe UI"/>
              </a:rPr>
              <a:t>Leverage vector Similarity feature of Cache for Redis to get top n similar chunks</a:t>
            </a:r>
          </a:p>
          <a:p>
            <a:pPr marL="342900" indent="-342900">
              <a:buFont typeface="Arial" panose="020B0604020202020204" pitchFamily="34" charset="0"/>
              <a:buChar char="•"/>
            </a:pPr>
            <a:r>
              <a:rPr lang="en-US" sz="2000">
                <a:cs typeface="Segoe UI"/>
              </a:rPr>
              <a:t>Take top n similar texts as a passage and prompt engineer into passage based </a:t>
            </a:r>
            <a:r>
              <a:rPr lang="en-US" sz="2000" err="1">
                <a:cs typeface="Segoe UI"/>
              </a:rPr>
              <a:t>QnA</a:t>
            </a:r>
            <a:r>
              <a:rPr lang="en-US" sz="2000">
                <a:cs typeface="Segoe UI"/>
              </a:rPr>
              <a:t> solution</a:t>
            </a:r>
          </a:p>
          <a:p>
            <a:pPr marL="342900" indent="-342900">
              <a:buFont typeface="Arial" panose="020B0604020202020204" pitchFamily="34" charset="0"/>
              <a:buChar char="•"/>
            </a:pPr>
            <a:endParaRPr lang="en-US" sz="2000">
              <a:ea typeface="Calibri"/>
              <a:cs typeface="Segoe UI"/>
            </a:endParaRPr>
          </a:p>
          <a:p>
            <a:pPr marL="342900" indent="-342900">
              <a:buFont typeface="Arial" panose="020B0604020202020204" pitchFamily="34" charset="0"/>
              <a:buChar char="•"/>
            </a:pPr>
            <a:endParaRPr lang="en-US" sz="2000">
              <a:ea typeface="Calibri"/>
              <a:cs typeface="Segoe UI"/>
            </a:endParaRPr>
          </a:p>
          <a:p>
            <a:r>
              <a:rPr lang="en-US" sz="2000">
                <a:ea typeface="Calibri"/>
                <a:cs typeface="Calibri"/>
              </a:rPr>
              <a:t>GitHub Repo: &lt;will clean code, add to the GitHub repo, provide the link here&gt;</a:t>
            </a:r>
            <a:endParaRPr lang="en-US">
              <a:cs typeface="Segoe UI"/>
            </a:endParaRPr>
          </a:p>
        </p:txBody>
      </p:sp>
    </p:spTree>
    <p:custDataLst>
      <p:tags r:id="rId1"/>
    </p:custDataLst>
    <p:extLst>
      <p:ext uri="{BB962C8B-B14F-4D97-AF65-F5344CB8AC3E}">
        <p14:creationId xmlns:p14="http://schemas.microsoft.com/office/powerpoint/2010/main" val="47959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074966-05A9-6BDC-60B0-2DC0E3EAFCF4}"/>
              </a:ext>
            </a:extLst>
          </p:cNvPr>
          <p:cNvSpPr>
            <a:spLocks noGrp="1"/>
          </p:cNvSpPr>
          <p:nvPr>
            <p:ph type="title"/>
          </p:nvPr>
        </p:nvSpPr>
        <p:spPr/>
        <p:txBody>
          <a:bodyPr/>
          <a:lstStyle/>
          <a:p>
            <a:r>
              <a:rPr lang="en-US"/>
              <a:t>Considerations</a:t>
            </a:r>
          </a:p>
        </p:txBody>
      </p:sp>
      <p:sp>
        <p:nvSpPr>
          <p:cNvPr id="5" name="Content Placeholder 4">
            <a:extLst>
              <a:ext uri="{FF2B5EF4-FFF2-40B4-BE49-F238E27FC236}">
                <a16:creationId xmlns:a16="http://schemas.microsoft.com/office/drawing/2014/main" id="{AB979355-377F-1542-1206-854B8205E787}"/>
              </a:ext>
            </a:extLst>
          </p:cNvPr>
          <p:cNvSpPr>
            <a:spLocks noGrp="1"/>
          </p:cNvSpPr>
          <p:nvPr>
            <p:ph sz="quarter" idx="10"/>
          </p:nvPr>
        </p:nvSpPr>
        <p:spPr>
          <a:xfrm>
            <a:off x="584200" y="1435100"/>
            <a:ext cx="11018838" cy="4693593"/>
          </a:xfrm>
        </p:spPr>
        <p:txBody>
          <a:bodyPr/>
          <a:lstStyle/>
          <a:p>
            <a:pPr marL="285750" indent="-285750">
              <a:spcBef>
                <a:spcPts val="0"/>
              </a:spcBef>
              <a:spcAft>
                <a:spcPts val="1800"/>
              </a:spcAft>
              <a:buFont typeface="Arial" panose="020B0604020202020204" pitchFamily="34" charset="0"/>
              <a:buChar char="•"/>
            </a:pPr>
            <a:r>
              <a:rPr lang="en-US" sz="2000"/>
              <a:t>Slides comprise of a business use case and demo implementation (PoC)</a:t>
            </a:r>
          </a:p>
          <a:p>
            <a:pPr marL="285750" indent="-285750">
              <a:spcBef>
                <a:spcPts val="0"/>
              </a:spcBef>
              <a:spcAft>
                <a:spcPts val="1800"/>
              </a:spcAft>
              <a:buFont typeface="Arial" panose="020B0604020202020204" pitchFamily="34" charset="0"/>
              <a:buChar char="•"/>
            </a:pPr>
            <a:r>
              <a:rPr lang="en-US" sz="2000"/>
              <a:t>PoC implementation is not an enterprise grade</a:t>
            </a:r>
          </a:p>
          <a:p>
            <a:pPr marL="285750" indent="-285750">
              <a:spcBef>
                <a:spcPts val="0"/>
              </a:spcBef>
              <a:spcAft>
                <a:spcPts val="1800"/>
              </a:spcAft>
              <a:buFont typeface="Arial" panose="020B0604020202020204" pitchFamily="34" charset="0"/>
              <a:buChar char="•"/>
            </a:pPr>
            <a:r>
              <a:rPr lang="en-US" sz="2000"/>
              <a:t>For this PoC, Azure Redis for Cache Enterprise version is used which is expensive</a:t>
            </a:r>
          </a:p>
          <a:p>
            <a:pPr marL="285750" indent="-285750">
              <a:spcBef>
                <a:spcPts val="0"/>
              </a:spcBef>
              <a:spcAft>
                <a:spcPts val="1800"/>
              </a:spcAft>
              <a:buFont typeface="Arial" panose="020B0604020202020204" pitchFamily="34" charset="0"/>
              <a:buChar char="•"/>
            </a:pPr>
            <a:r>
              <a:rPr lang="en-US" sz="2000"/>
              <a:t>This PoC is devised for Enterprise Grade search and </a:t>
            </a:r>
            <a:r>
              <a:rPr lang="en-US" sz="2000" err="1"/>
              <a:t>QnA</a:t>
            </a:r>
            <a:r>
              <a:rPr lang="en-US" sz="2000"/>
              <a:t> scenarios</a:t>
            </a:r>
          </a:p>
          <a:p>
            <a:pPr marL="285750" indent="-285750">
              <a:spcBef>
                <a:spcPts val="0"/>
              </a:spcBef>
              <a:spcAft>
                <a:spcPts val="1800"/>
              </a:spcAft>
              <a:buFont typeface="Arial" panose="020B0604020202020204" pitchFamily="34" charset="0"/>
              <a:buChar char="•"/>
            </a:pPr>
            <a:r>
              <a:rPr lang="en-US" sz="2000"/>
              <a:t>We can use any embeddings models based on the use case</a:t>
            </a:r>
          </a:p>
          <a:p>
            <a:pPr marL="285750" indent="-285750">
              <a:spcBef>
                <a:spcPts val="0"/>
              </a:spcBef>
              <a:spcAft>
                <a:spcPts val="1800"/>
              </a:spcAft>
              <a:buFont typeface="Arial" panose="020B0604020202020204" pitchFamily="34" charset="0"/>
              <a:buChar char="•"/>
            </a:pPr>
            <a:r>
              <a:rPr lang="en-US" sz="2000"/>
              <a:t>Prompt engineering is the key </a:t>
            </a:r>
            <a:br>
              <a:rPr lang="en-US" sz="2000"/>
            </a:br>
            <a:r>
              <a:rPr lang="en-US" sz="2000"/>
              <a:t>(Prompt engineering samples provided in the deck)</a:t>
            </a:r>
          </a:p>
          <a:p>
            <a:pPr marL="285750" indent="-285750">
              <a:spcBef>
                <a:spcPts val="0"/>
              </a:spcBef>
              <a:spcAft>
                <a:spcPts val="1800"/>
              </a:spcAft>
              <a:buFont typeface="Arial" panose="020B0604020202020204" pitchFamily="34" charset="0"/>
              <a:buChar char="•"/>
            </a:pPr>
            <a:r>
              <a:rPr lang="en-US" sz="2000"/>
              <a:t>Playing with the parameters like temperature can help customize the result based </a:t>
            </a:r>
            <a:br>
              <a:rPr lang="en-US" sz="2000"/>
            </a:br>
            <a:r>
              <a:rPr lang="en-US" sz="2000"/>
              <a:t>on the use case</a:t>
            </a:r>
          </a:p>
          <a:p>
            <a:pPr marL="285750" indent="-285750">
              <a:spcBef>
                <a:spcPts val="0"/>
              </a:spcBef>
              <a:spcAft>
                <a:spcPts val="1800"/>
              </a:spcAft>
              <a:buFont typeface="Arial" panose="020B0604020202020204" pitchFamily="34" charset="0"/>
              <a:buChar char="•"/>
            </a:pPr>
            <a:r>
              <a:rPr lang="en-US" sz="2000"/>
              <a:t>Fine-tuning the models could also help</a:t>
            </a:r>
          </a:p>
        </p:txBody>
      </p:sp>
    </p:spTree>
    <p:extLst>
      <p:ext uri="{BB962C8B-B14F-4D97-AF65-F5344CB8AC3E}">
        <p14:creationId xmlns:p14="http://schemas.microsoft.com/office/powerpoint/2010/main" val="35661589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1E190FE1-0502-9008-AE70-707F7278DD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139" y="3683652"/>
            <a:ext cx="585466" cy="585466"/>
          </a:xfrm>
          <a:prstGeom prst="rect">
            <a:avLst/>
          </a:prstGeom>
        </p:spPr>
      </p:pic>
      <p:graphicFrame>
        <p:nvGraphicFramePr>
          <p:cNvPr id="8" name="Table 23">
            <a:extLst>
              <a:ext uri="{FF2B5EF4-FFF2-40B4-BE49-F238E27FC236}">
                <a16:creationId xmlns:a16="http://schemas.microsoft.com/office/drawing/2014/main" id="{1F645EE9-A7D6-4D76-12CF-C8EBAA3B99B8}"/>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763570920"/>
              </p:ext>
            </p:extLst>
          </p:nvPr>
        </p:nvGraphicFramePr>
        <p:xfrm>
          <a:off x="2478664" y="2839431"/>
          <a:ext cx="1363549" cy="782700"/>
        </p:xfrm>
        <a:graphic>
          <a:graphicData uri="http://schemas.openxmlformats.org/drawingml/2006/table">
            <a:tbl>
              <a:tblPr firstRow="1" bandRow="1">
                <a:tableStyleId>{2D5ABB26-0587-4C30-8999-92F81FD0307C}</a:tableStyleId>
              </a:tblPr>
              <a:tblGrid>
                <a:gridCol w="192848">
                  <a:extLst>
                    <a:ext uri="{9D8B030D-6E8A-4147-A177-3AD203B41FA5}">
                      <a16:colId xmlns:a16="http://schemas.microsoft.com/office/drawing/2014/main" val="2385538832"/>
                    </a:ext>
                  </a:extLst>
                </a:gridCol>
                <a:gridCol w="1170701">
                  <a:extLst>
                    <a:ext uri="{9D8B030D-6E8A-4147-A177-3AD203B41FA5}">
                      <a16:colId xmlns:a16="http://schemas.microsoft.com/office/drawing/2014/main" val="3756248298"/>
                    </a:ext>
                  </a:extLst>
                </a:gridCol>
              </a:tblGrid>
              <a:tr h="260900">
                <a:tc>
                  <a:txBody>
                    <a:bodyPr/>
                    <a:lstStyle/>
                    <a:p>
                      <a:pPr algn="ctr"/>
                      <a:r>
                        <a:rPr lang="en-US" sz="600"/>
                        <a:t>Doc1</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[0.5622, 0.4530, 0.2848, …, 0.5325]</a:t>
                      </a:r>
                    </a:p>
                  </a:txBody>
                  <a:tcPr marL="7620" marR="7620" marT="7620" marB="0" anchor="ctr"/>
                </a:tc>
                <a:extLst>
                  <a:ext uri="{0D108BD9-81ED-4DB2-BD59-A6C34878D82A}">
                    <a16:rowId xmlns:a16="http://schemas.microsoft.com/office/drawing/2014/main" val="3590170552"/>
                  </a:ext>
                </a:extLst>
              </a:tr>
              <a:tr h="260900">
                <a:tc>
                  <a:txBody>
                    <a:bodyPr/>
                    <a:lstStyle/>
                    <a:p>
                      <a:pPr algn="ctr"/>
                      <a:r>
                        <a:rPr lang="en-US" sz="600"/>
                        <a:t>Doc2</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[0.0015, 0.9407, 0.2201, …, 0.1942]</a:t>
                      </a:r>
                    </a:p>
                  </a:txBody>
                  <a:tcPr marL="7620" marR="7620" marT="7620" marB="0" anchor="ctr"/>
                </a:tc>
                <a:extLst>
                  <a:ext uri="{0D108BD9-81ED-4DB2-BD59-A6C34878D82A}">
                    <a16:rowId xmlns:a16="http://schemas.microsoft.com/office/drawing/2014/main" val="3570223500"/>
                  </a:ext>
                </a:extLst>
              </a:tr>
              <a:tr h="260900">
                <a:tc>
                  <a:txBody>
                    <a:bodyPr/>
                    <a:lstStyle/>
                    <a:p>
                      <a:pPr algn="ctr"/>
                      <a:r>
                        <a:rPr lang="en-US" sz="600"/>
                        <a:t>Doc3</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[0.0033, 0.7006, 0.0576, …, 0.0517]</a:t>
                      </a:r>
                    </a:p>
                  </a:txBody>
                  <a:tcPr marL="7620" marR="7620" marT="7620" marB="0" anchor="ctr"/>
                </a:tc>
                <a:extLst>
                  <a:ext uri="{0D108BD9-81ED-4DB2-BD59-A6C34878D82A}">
                    <a16:rowId xmlns:a16="http://schemas.microsoft.com/office/drawing/2014/main" val="1822671147"/>
                  </a:ext>
                </a:extLst>
              </a:tr>
            </a:tbl>
          </a:graphicData>
        </a:graphic>
      </p:graphicFrame>
      <p:sp>
        <p:nvSpPr>
          <p:cNvPr id="35" name="Rectangle 34">
            <a:extLst>
              <a:ext uri="{FF2B5EF4-FFF2-40B4-BE49-F238E27FC236}">
                <a16:creationId xmlns:a16="http://schemas.microsoft.com/office/drawing/2014/main" id="{F5D5D42E-93AA-52A2-4FAA-AC636445773E}"/>
              </a:ext>
              <a:ext uri="{C183D7F6-B498-43B3-948B-1728B52AA6E4}">
                <adec:decorative xmlns:adec="http://schemas.microsoft.com/office/drawing/2017/decorative" val="1"/>
              </a:ext>
            </a:extLst>
          </p:cNvPr>
          <p:cNvSpPr/>
          <p:nvPr/>
        </p:nvSpPr>
        <p:spPr bwMode="auto">
          <a:xfrm>
            <a:off x="1471125" y="1907761"/>
            <a:ext cx="10376166" cy="4382224"/>
          </a:xfrm>
          <a:prstGeom prst="rect">
            <a:avLst/>
          </a:prstGeom>
          <a:noFill/>
          <a:ln w="3175">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A80F16C1-E914-76C7-1A1D-FBE7E368E2BE}"/>
              </a:ext>
              <a:ext uri="{C183D7F6-B498-43B3-948B-1728B52AA6E4}">
                <adec:decorative xmlns:adec="http://schemas.microsoft.com/office/drawing/2017/decorative" val="1"/>
              </a:ext>
            </a:extLst>
          </p:cNvPr>
          <p:cNvSpPr/>
          <p:nvPr/>
        </p:nvSpPr>
        <p:spPr bwMode="auto">
          <a:xfrm>
            <a:off x="4796290" y="2278671"/>
            <a:ext cx="2072741" cy="3611589"/>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0" name="Picture 6">
            <a:extLst>
              <a:ext uri="{FF2B5EF4-FFF2-40B4-BE49-F238E27FC236}">
                <a16:creationId xmlns:a16="http://schemas.microsoft.com/office/drawing/2014/main" id="{59B47088-EBA5-2133-B41C-67147E551155}"/>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642" y="3770700"/>
            <a:ext cx="763975" cy="4113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6" name="Table 23">
            <a:extLst>
              <a:ext uri="{FF2B5EF4-FFF2-40B4-BE49-F238E27FC236}">
                <a16:creationId xmlns:a16="http://schemas.microsoft.com/office/drawing/2014/main" id="{E2B51B31-38B2-0133-361F-92581ED1F7A6}"/>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727059944"/>
              </p:ext>
            </p:extLst>
          </p:nvPr>
        </p:nvGraphicFramePr>
        <p:xfrm>
          <a:off x="2503857" y="4706366"/>
          <a:ext cx="1363549" cy="782700"/>
        </p:xfrm>
        <a:graphic>
          <a:graphicData uri="http://schemas.openxmlformats.org/drawingml/2006/table">
            <a:tbl>
              <a:tblPr firstRow="1" bandRow="1">
                <a:tableStyleId>{2D5ABB26-0587-4C30-8999-92F81FD0307C}</a:tableStyleId>
              </a:tblPr>
              <a:tblGrid>
                <a:gridCol w="192848">
                  <a:extLst>
                    <a:ext uri="{9D8B030D-6E8A-4147-A177-3AD203B41FA5}">
                      <a16:colId xmlns:a16="http://schemas.microsoft.com/office/drawing/2014/main" val="2385538832"/>
                    </a:ext>
                  </a:extLst>
                </a:gridCol>
                <a:gridCol w="1170701">
                  <a:extLst>
                    <a:ext uri="{9D8B030D-6E8A-4147-A177-3AD203B41FA5}">
                      <a16:colId xmlns:a16="http://schemas.microsoft.com/office/drawing/2014/main" val="3756248298"/>
                    </a:ext>
                  </a:extLst>
                </a:gridCol>
              </a:tblGrid>
              <a:tr h="260900">
                <a:tc>
                  <a:txBody>
                    <a:bodyPr/>
                    <a:lstStyle/>
                    <a:p>
                      <a:pPr algn="ctr"/>
                      <a:r>
                        <a:rPr lang="en-US" sz="600"/>
                        <a:t>Doc1</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3590170552"/>
                  </a:ext>
                </a:extLst>
              </a:tr>
              <a:tr h="260900">
                <a:tc>
                  <a:txBody>
                    <a:bodyPr/>
                    <a:lstStyle/>
                    <a:p>
                      <a:pPr algn="ctr"/>
                      <a:r>
                        <a:rPr lang="en-US" sz="600"/>
                        <a:t>Doc2</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3570223500"/>
                  </a:ext>
                </a:extLst>
              </a:tr>
              <a:tr h="260900">
                <a:tc>
                  <a:txBody>
                    <a:bodyPr/>
                    <a:lstStyle/>
                    <a:p>
                      <a:pPr algn="ctr"/>
                      <a:r>
                        <a:rPr lang="en-US" sz="600"/>
                        <a:t>Doc3</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1822671147"/>
                  </a:ext>
                </a:extLst>
              </a:tr>
            </a:tbl>
          </a:graphicData>
        </a:graphic>
      </p:graphicFrame>
      <p:cxnSp>
        <p:nvCxnSpPr>
          <p:cNvPr id="58" name="Straight Arrow Connector 57">
            <a:extLst>
              <a:ext uri="{FF2B5EF4-FFF2-40B4-BE49-F238E27FC236}">
                <a16:creationId xmlns:a16="http://schemas.microsoft.com/office/drawing/2014/main" id="{669D647A-E8AA-1952-16D8-81F9F52CDF8C}"/>
              </a:ext>
              <a:ext uri="{C183D7F6-B498-43B3-948B-1728B52AA6E4}">
                <adec:decorative xmlns:adec="http://schemas.microsoft.com/office/drawing/2017/decorative" val="1"/>
              </a:ext>
            </a:extLst>
          </p:cNvPr>
          <p:cNvCxnSpPr/>
          <p:nvPr/>
        </p:nvCxnSpPr>
        <p:spPr>
          <a:xfrm>
            <a:off x="3842213" y="3230781"/>
            <a:ext cx="1358404" cy="0"/>
          </a:xfrm>
          <a:prstGeom prst="straightConnector1">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694B1C28-A2B7-60E2-31FF-298A70011322}"/>
              </a:ext>
              <a:ext uri="{C183D7F6-B498-43B3-948B-1728B52AA6E4}">
                <adec:decorative xmlns:adec="http://schemas.microsoft.com/office/drawing/2017/decorative" val="1"/>
              </a:ext>
            </a:extLst>
          </p:cNvPr>
          <p:cNvCxnSpPr/>
          <p:nvPr/>
        </p:nvCxnSpPr>
        <p:spPr>
          <a:xfrm>
            <a:off x="6270170" y="3230781"/>
            <a:ext cx="1082575" cy="745605"/>
          </a:xfrm>
          <a:prstGeom prst="bentConnector3">
            <a:avLst>
              <a:gd name="adj1" fmla="val 7413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8" name="Connector: Elbow 1047">
            <a:extLst>
              <a:ext uri="{FF2B5EF4-FFF2-40B4-BE49-F238E27FC236}">
                <a16:creationId xmlns:a16="http://schemas.microsoft.com/office/drawing/2014/main" id="{827A59B8-5E49-A201-D28B-A674A2C92324}"/>
              </a:ext>
              <a:ext uri="{C183D7F6-B498-43B3-948B-1728B52AA6E4}">
                <adec:decorative xmlns:adec="http://schemas.microsoft.com/office/drawing/2017/decorative" val="1"/>
              </a:ext>
            </a:extLst>
          </p:cNvPr>
          <p:cNvCxnSpPr>
            <a:cxnSpLocks/>
            <a:stCxn id="36" idx="3"/>
          </p:cNvCxnSpPr>
          <p:nvPr/>
        </p:nvCxnSpPr>
        <p:spPr>
          <a:xfrm flipV="1">
            <a:off x="1274605" y="3974791"/>
            <a:ext cx="355723" cy="1594"/>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a:extLst>
              <a:ext uri="{FF2B5EF4-FFF2-40B4-BE49-F238E27FC236}">
                <a16:creationId xmlns:a16="http://schemas.microsoft.com/office/drawing/2014/main" id="{350B2972-0958-FF2A-DA88-8A8D49366381}"/>
              </a:ext>
              <a:ext uri="{C183D7F6-B498-43B3-948B-1728B52AA6E4}">
                <adec:decorative xmlns:adec="http://schemas.microsoft.com/office/drawing/2017/decorative" val="1"/>
              </a:ext>
            </a:extLst>
          </p:cNvPr>
          <p:cNvCxnSpPr>
            <a:endCxn id="8" idx="1"/>
          </p:cNvCxnSpPr>
          <p:nvPr/>
        </p:nvCxnSpPr>
        <p:spPr>
          <a:xfrm flipV="1">
            <a:off x="2278928" y="3230781"/>
            <a:ext cx="199736" cy="745605"/>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1C5CB1DB-DA35-C7DF-54BF-FC10B29D9066}"/>
              </a:ext>
              <a:ext uri="{C183D7F6-B498-43B3-948B-1728B52AA6E4}">
                <adec:decorative xmlns:adec="http://schemas.microsoft.com/office/drawing/2017/decorative" val="1"/>
              </a:ext>
            </a:extLst>
          </p:cNvPr>
          <p:cNvCxnSpPr>
            <a:endCxn id="56" idx="1"/>
          </p:cNvCxnSpPr>
          <p:nvPr/>
        </p:nvCxnSpPr>
        <p:spPr>
          <a:xfrm rot="16200000" flipH="1">
            <a:off x="1899209" y="4493067"/>
            <a:ext cx="1084235" cy="125061"/>
          </a:xfrm>
          <a:prstGeom prst="bentConnector2">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6" name="Rectangle 1055">
            <a:extLst>
              <a:ext uri="{FF2B5EF4-FFF2-40B4-BE49-F238E27FC236}">
                <a16:creationId xmlns:a16="http://schemas.microsoft.com/office/drawing/2014/main" id="{0AD01DF3-8826-1EFD-1B90-2E0B396C437C}"/>
              </a:ext>
              <a:ext uri="{C183D7F6-B498-43B3-948B-1728B52AA6E4}">
                <adec:decorative xmlns:adec="http://schemas.microsoft.com/office/drawing/2017/decorative" val="1"/>
              </a:ext>
            </a:extLst>
          </p:cNvPr>
          <p:cNvSpPr/>
          <p:nvPr/>
        </p:nvSpPr>
        <p:spPr bwMode="auto">
          <a:xfrm>
            <a:off x="8540089" y="3166866"/>
            <a:ext cx="95906" cy="4677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59" name="Connector: Elbow 1058">
            <a:extLst>
              <a:ext uri="{FF2B5EF4-FFF2-40B4-BE49-F238E27FC236}">
                <a16:creationId xmlns:a16="http://schemas.microsoft.com/office/drawing/2014/main" id="{943C4455-CD40-04CE-C7D9-54DC9A0EB46C}"/>
              </a:ext>
              <a:ext uri="{C183D7F6-B498-43B3-948B-1728B52AA6E4}">
                <adec:decorative xmlns:adec="http://schemas.microsoft.com/office/drawing/2017/decorative" val="1"/>
              </a:ext>
            </a:extLst>
          </p:cNvPr>
          <p:cNvCxnSpPr>
            <a:endCxn id="1056" idx="1"/>
          </p:cNvCxnSpPr>
          <p:nvPr/>
        </p:nvCxnSpPr>
        <p:spPr>
          <a:xfrm flipV="1">
            <a:off x="7861724" y="3190251"/>
            <a:ext cx="678365" cy="786135"/>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1" name="Connector: Elbow 1060">
            <a:extLst>
              <a:ext uri="{FF2B5EF4-FFF2-40B4-BE49-F238E27FC236}">
                <a16:creationId xmlns:a16="http://schemas.microsoft.com/office/drawing/2014/main" id="{A1C0E9C4-166B-7B8D-4611-2DCBCB3634EF}"/>
              </a:ext>
              <a:ext uri="{C183D7F6-B498-43B3-948B-1728B52AA6E4}">
                <adec:decorative xmlns:adec="http://schemas.microsoft.com/office/drawing/2017/decorative" val="1"/>
              </a:ext>
            </a:extLst>
          </p:cNvPr>
          <p:cNvCxnSpPr>
            <a:cxnSpLocks/>
            <a:endCxn id="1067" idx="1"/>
          </p:cNvCxnSpPr>
          <p:nvPr/>
        </p:nvCxnSpPr>
        <p:spPr>
          <a:xfrm>
            <a:off x="7861724" y="3976386"/>
            <a:ext cx="739327" cy="778974"/>
          </a:xfrm>
          <a:prstGeom prst="bentConnector3">
            <a:avLst>
              <a:gd name="adj1" fmla="val 4550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7" name="Rectangle 1066">
            <a:extLst>
              <a:ext uri="{FF2B5EF4-FFF2-40B4-BE49-F238E27FC236}">
                <a16:creationId xmlns:a16="http://schemas.microsoft.com/office/drawing/2014/main" id="{EC8C8F79-6141-8921-EE6A-E3516ACA20EF}"/>
              </a:ext>
              <a:ext uri="{C183D7F6-B498-43B3-948B-1728B52AA6E4}">
                <adec:decorative xmlns:adec="http://schemas.microsoft.com/office/drawing/2017/decorative" val="1"/>
              </a:ext>
            </a:extLst>
          </p:cNvPr>
          <p:cNvSpPr/>
          <p:nvPr/>
        </p:nvSpPr>
        <p:spPr bwMode="auto">
          <a:xfrm>
            <a:off x="8601051" y="4731975"/>
            <a:ext cx="95906" cy="4677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799102CB-BC27-B489-DDE4-CBBF6E9FD17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0896" y="5261889"/>
            <a:ext cx="498598" cy="498598"/>
          </a:xfrm>
          <a:prstGeom prst="rect">
            <a:avLst/>
          </a:prstGeom>
        </p:spPr>
      </p:pic>
      <p:sp>
        <p:nvSpPr>
          <p:cNvPr id="44" name="Rectangle 43">
            <a:extLst>
              <a:ext uri="{FF2B5EF4-FFF2-40B4-BE49-F238E27FC236}">
                <a16:creationId xmlns:a16="http://schemas.microsoft.com/office/drawing/2014/main" id="{1C7B327C-4B97-66DC-ACB7-4BA561E5F5E1}"/>
              </a:ext>
              <a:ext uri="{C183D7F6-B498-43B3-948B-1728B52AA6E4}">
                <adec:decorative xmlns:adec="http://schemas.microsoft.com/office/drawing/2017/decorative" val="1"/>
              </a:ext>
            </a:extLst>
          </p:cNvPr>
          <p:cNvSpPr/>
          <p:nvPr/>
        </p:nvSpPr>
        <p:spPr bwMode="auto">
          <a:xfrm>
            <a:off x="2061689" y="2295542"/>
            <a:ext cx="2185605" cy="3611589"/>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5F670B3C-F14B-EA13-1A0F-B92B14CF7192}"/>
              </a:ext>
              <a:ext uri="{C183D7F6-B498-43B3-948B-1728B52AA6E4}">
                <adec:decorative xmlns:adec="http://schemas.microsoft.com/office/drawing/2017/decorative" val="1"/>
              </a:ext>
            </a:extLst>
          </p:cNvPr>
          <p:cNvSpPr/>
          <p:nvPr/>
        </p:nvSpPr>
        <p:spPr bwMode="auto">
          <a:xfrm>
            <a:off x="1926201" y="3683652"/>
            <a:ext cx="263246" cy="582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7678F951-BA8C-2EE8-CD4F-06A7D1452C1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163899756"/>
              </p:ext>
            </p:extLst>
          </p:nvPr>
        </p:nvGraphicFramePr>
        <p:xfrm>
          <a:off x="5144276" y="2163588"/>
          <a:ext cx="2006330" cy="1804176"/>
        </p:xfrm>
        <a:graphic>
          <a:graphicData uri="http://schemas.openxmlformats.org/drawingml/2006/chart">
            <c:chart xmlns:c="http://schemas.openxmlformats.org/drawingml/2006/chart" xmlns:r="http://schemas.openxmlformats.org/officeDocument/2006/relationships" r:id="rId8"/>
          </a:graphicData>
        </a:graphic>
      </p:graphicFrame>
      <p:sp>
        <p:nvSpPr>
          <p:cNvPr id="3" name="Title 8">
            <a:extLst>
              <a:ext uri="{FF2B5EF4-FFF2-40B4-BE49-F238E27FC236}">
                <a16:creationId xmlns:a16="http://schemas.microsoft.com/office/drawing/2014/main" id="{88DEB099-75A3-FC5D-92DC-BEF47BCC772B}"/>
              </a:ext>
            </a:extLst>
          </p:cNvPr>
          <p:cNvSpPr>
            <a:spLocks noGrp="1"/>
          </p:cNvSpPr>
          <p:nvPr>
            <p:ph type="title"/>
          </p:nvPr>
        </p:nvSpPr>
        <p:spPr>
          <a:xfrm>
            <a:off x="588263" y="457200"/>
            <a:ext cx="11018520" cy="1169551"/>
          </a:xfrm>
        </p:spPr>
        <p:txBody>
          <a:bodyPr/>
          <a:lstStyle/>
          <a:p>
            <a:r>
              <a:rPr lang="en-US"/>
              <a:t>Document Clustering, and Cluster Theme Generation</a:t>
            </a:r>
            <a:br>
              <a:rPr lang="en-US"/>
            </a:br>
            <a:r>
              <a:rPr lang="en-US" sz="2000" spc="0">
                <a:solidFill>
                  <a:schemeClr val="accent1"/>
                </a:solidFill>
                <a:latin typeface="+mn-lt"/>
              </a:rPr>
              <a:t>Summarize and extract document similarity embeddings, </a:t>
            </a:r>
            <a:br>
              <a:rPr lang="en-US" sz="2000" spc="0">
                <a:solidFill>
                  <a:schemeClr val="accent1"/>
                </a:solidFill>
                <a:latin typeface="+mn-lt"/>
              </a:rPr>
            </a:br>
            <a:r>
              <a:rPr lang="en-US" sz="2000" spc="0">
                <a:solidFill>
                  <a:schemeClr val="accent1"/>
                </a:solidFill>
                <a:latin typeface="+mn-lt"/>
              </a:rPr>
              <a:t>mine for similar clusters, generate cluster themes</a:t>
            </a:r>
            <a:endParaRPr lang="en-US" spc="0">
              <a:solidFill>
                <a:schemeClr val="accent1"/>
              </a:solidFill>
              <a:latin typeface="+mn-lt"/>
            </a:endParaRPr>
          </a:p>
        </p:txBody>
      </p:sp>
      <p:sp>
        <p:nvSpPr>
          <p:cNvPr id="37" name="TextBox 36">
            <a:extLst>
              <a:ext uri="{FF2B5EF4-FFF2-40B4-BE49-F238E27FC236}">
                <a16:creationId xmlns:a16="http://schemas.microsoft.com/office/drawing/2014/main" id="{473BBCFD-5499-3DAA-C14F-10AF690B6718}"/>
              </a:ext>
              <a:ext uri="{C183D7F6-B498-43B3-948B-1728B52AA6E4}">
                <adec:decorative xmlns:adec="http://schemas.microsoft.com/office/drawing/2017/decorative" val="0"/>
              </a:ext>
            </a:extLst>
          </p:cNvPr>
          <p:cNvSpPr txBox="1"/>
          <p:nvPr/>
        </p:nvSpPr>
        <p:spPr>
          <a:xfrm>
            <a:off x="489489" y="4477441"/>
            <a:ext cx="984766" cy="22892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Documents</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D05D846-FD95-DF8B-F378-C7BB00F8F070}"/>
              </a:ext>
              <a:ext uri="{C183D7F6-B498-43B3-948B-1728B52AA6E4}">
                <adec:decorative xmlns:adec="http://schemas.microsoft.com/office/drawing/2017/decorative" val="0"/>
              </a:ext>
            </a:extLst>
          </p:cNvPr>
          <p:cNvSpPr txBox="1"/>
          <p:nvPr/>
        </p:nvSpPr>
        <p:spPr>
          <a:xfrm>
            <a:off x="237692" y="5794403"/>
            <a:ext cx="1652900" cy="400110"/>
          </a:xfrm>
          <a:prstGeom prst="rect">
            <a:avLst/>
          </a:prstGeom>
          <a:solidFill>
            <a:schemeClr val="bg1"/>
          </a:solid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mn-cs"/>
              </a:rPr>
              <a:t>Azure Machine </a:t>
            </a:r>
            <a:br>
              <a:rPr kumimoji="0" lang="en-US" sz="1000" b="1" i="0" u="none" strike="noStrike" kern="1200" cap="none" spc="0" normalizeH="0" baseline="0" noProof="0">
                <a:ln>
                  <a:noFill/>
                </a:ln>
                <a:solidFill>
                  <a:srgbClr val="FFFFFF"/>
                </a:solidFill>
                <a:effectLst/>
                <a:uLnTx/>
                <a:uFillTx/>
                <a:latin typeface="Segoe UI"/>
                <a:ea typeface="+mn-ea"/>
                <a:cs typeface="+mn-cs"/>
              </a:rPr>
            </a:br>
            <a:r>
              <a:rPr kumimoji="0" lang="en-US" sz="1000" b="1" i="0" u="none" strike="noStrike" kern="1200" cap="none" spc="0" normalizeH="0" baseline="0" noProof="0">
                <a:ln>
                  <a:noFill/>
                </a:ln>
                <a:solidFill>
                  <a:srgbClr val="FFFFFF"/>
                </a:solidFill>
                <a:effectLst/>
                <a:uLnTx/>
                <a:uFillTx/>
                <a:latin typeface="Segoe UI"/>
                <a:ea typeface="+mn-ea"/>
                <a:cs typeface="+mn-cs"/>
              </a:rPr>
              <a:t>Learning Workspace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7B897869-2E37-CE6C-A8BC-671C189D9DEC}"/>
              </a:ext>
              <a:ext uri="{C183D7F6-B498-43B3-948B-1728B52AA6E4}">
                <adec:decorative xmlns:adec="http://schemas.microsoft.com/office/drawing/2017/decorative" val="0"/>
              </a:ext>
            </a:extLst>
          </p:cNvPr>
          <p:cNvSpPr txBox="1"/>
          <p:nvPr/>
        </p:nvSpPr>
        <p:spPr>
          <a:xfrm>
            <a:off x="2755061" y="2336654"/>
            <a:ext cx="984766"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Document Embeddings</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BB040D44-A095-339E-2C11-DED9E6AEB2D4}"/>
              </a:ext>
              <a:ext uri="{C183D7F6-B498-43B3-948B-1728B52AA6E4}">
                <adec:decorative xmlns:adec="http://schemas.microsoft.com/office/drawing/2017/decorative" val="0"/>
              </a:ext>
            </a:extLst>
          </p:cNvPr>
          <p:cNvSpPr txBox="1"/>
          <p:nvPr/>
        </p:nvSpPr>
        <p:spPr>
          <a:xfrm>
            <a:off x="2755061" y="4251621"/>
            <a:ext cx="984766"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Document Summaries</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679F5008-DB10-F3C3-9E67-70B8D66D9563}"/>
              </a:ext>
              <a:ext uri="{C183D7F6-B498-43B3-948B-1728B52AA6E4}">
                <adec:decorative xmlns:adec="http://schemas.microsoft.com/office/drawing/2017/decorative" val="0"/>
              </a:ext>
            </a:extLst>
          </p:cNvPr>
          <p:cNvSpPr txBox="1"/>
          <p:nvPr/>
        </p:nvSpPr>
        <p:spPr>
          <a:xfrm>
            <a:off x="2285998" y="5572043"/>
            <a:ext cx="1961296"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Segoe UI"/>
                <a:ea typeface="+mn-ea"/>
                <a:cs typeface="+mn-cs"/>
              </a:rPr>
              <a:t>Azure </a:t>
            </a:r>
            <a:r>
              <a:rPr kumimoji="0" lang="en-US" sz="1200" b="1" i="0" u="none" strike="noStrike" kern="1200" cap="none" spc="0" normalizeH="0" baseline="0" noProof="0" err="1">
                <a:ln>
                  <a:noFill/>
                </a:ln>
                <a:solidFill>
                  <a:schemeClr val="accent1"/>
                </a:solidFill>
                <a:effectLst/>
                <a:uLnTx/>
                <a:uFillTx/>
                <a:latin typeface="Segoe UI"/>
                <a:ea typeface="+mn-ea"/>
                <a:cs typeface="+mn-cs"/>
              </a:rPr>
              <a:t>OpenAI</a:t>
            </a:r>
            <a:r>
              <a:rPr kumimoji="0" lang="en-US" sz="1200" b="1" i="0" u="none" strike="noStrike" kern="1200" cap="none" spc="0" normalizeH="0" baseline="0" noProof="0">
                <a:ln>
                  <a:noFill/>
                </a:ln>
                <a:solidFill>
                  <a:schemeClr val="accent1"/>
                </a:solidFill>
                <a:effectLst/>
                <a:uLnTx/>
                <a:uFillTx/>
                <a:latin typeface="Segoe UI"/>
                <a:ea typeface="+mn-ea"/>
                <a:cs typeface="+mn-cs"/>
              </a:rPr>
              <a:t> Service</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CB2CD185-D186-B5FE-58E5-0518B3C91815}"/>
              </a:ext>
              <a:ext uri="{C183D7F6-B498-43B3-948B-1728B52AA6E4}">
                <adec:decorative xmlns:adec="http://schemas.microsoft.com/office/drawing/2017/decorative" val="0"/>
              </a:ext>
            </a:extLst>
          </p:cNvPr>
          <p:cNvSpPr txBox="1"/>
          <p:nvPr/>
        </p:nvSpPr>
        <p:spPr>
          <a:xfrm>
            <a:off x="5037544" y="2386829"/>
            <a:ext cx="1575730" cy="276999"/>
          </a:xfrm>
          <a:prstGeom prst="rect">
            <a:avLst/>
          </a:prstGeom>
          <a:noFill/>
        </p:spPr>
        <p:txBody>
          <a:bodyPr wrap="square" lIns="91440" tIns="45720" rIns="91440" bIns="45720" rtlCol="0" anchor="t">
            <a:spAutoFit/>
          </a:bodyPr>
          <a:lstStyle>
            <a:defPPr>
              <a:defRPr lang="en-US"/>
            </a:defPPr>
            <a:lvl1pPr marR="0" lvl="0" indent="0" fontAlgn="auto">
              <a:lnSpc>
                <a:spcPct val="100000"/>
              </a:lnSpc>
              <a:spcBef>
                <a:spcPts val="0"/>
              </a:spcBef>
              <a:spcAft>
                <a:spcPts val="0"/>
              </a:spcAft>
              <a:buClrTx/>
              <a:buSzTx/>
              <a:buFontTx/>
              <a:buNone/>
              <a:tabLst/>
              <a:defRPr sz="1200" i="1">
                <a:solidFill>
                  <a:srgbClr val="FFFFFF"/>
                </a:solidFill>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Clustering (k-means)</a:t>
            </a:r>
          </a:p>
        </p:txBody>
      </p:sp>
      <p:sp>
        <p:nvSpPr>
          <p:cNvPr id="48" name="TextBox 47">
            <a:extLst>
              <a:ext uri="{FF2B5EF4-FFF2-40B4-BE49-F238E27FC236}">
                <a16:creationId xmlns:a16="http://schemas.microsoft.com/office/drawing/2014/main" id="{2EFC32B8-D725-B587-DF09-4288D19A4ED4}"/>
              </a:ext>
              <a:ext uri="{C183D7F6-B498-43B3-948B-1728B52AA6E4}">
                <adec:decorative xmlns:adec="http://schemas.microsoft.com/office/drawing/2017/decorative" val="0"/>
              </a:ext>
            </a:extLst>
          </p:cNvPr>
          <p:cNvSpPr txBox="1"/>
          <p:nvPr/>
        </p:nvSpPr>
        <p:spPr>
          <a:xfrm>
            <a:off x="5200617" y="5572043"/>
            <a:ext cx="118265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Segoe UI"/>
                <a:ea typeface="+mn-ea"/>
                <a:cs typeface="+mn-cs"/>
              </a:rPr>
              <a:t>Scikit-learn</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5658262B-3521-81F2-EF0E-0EC4210175A9}"/>
              </a:ext>
              <a:ext uri="{C183D7F6-B498-43B3-948B-1728B52AA6E4}">
                <adec:decorative xmlns:adec="http://schemas.microsoft.com/office/drawing/2017/decorative" val="0"/>
              </a:ext>
            </a:extLst>
          </p:cNvPr>
          <p:cNvSpPr txBox="1"/>
          <p:nvPr/>
        </p:nvSpPr>
        <p:spPr>
          <a:xfrm>
            <a:off x="7762911" y="2341636"/>
            <a:ext cx="3784184"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Extract cluster themes: </a:t>
            </a:r>
            <a:br>
              <a:rPr kumimoji="0" lang="en-US" sz="1200" b="0" i="1" u="none" strike="noStrike" kern="1200" cap="none" spc="0" normalizeH="0" baseline="0" noProof="0">
                <a:ln>
                  <a:noFill/>
                </a:ln>
                <a:solidFill>
                  <a:srgbClr val="FFFFFF"/>
                </a:solidFill>
                <a:effectLst/>
                <a:uLnTx/>
                <a:uFillTx/>
                <a:latin typeface="Segoe UI"/>
                <a:ea typeface="+mn-ea"/>
                <a:cs typeface="+mn-cs"/>
              </a:rPr>
            </a:br>
            <a:r>
              <a:rPr kumimoji="0" lang="en-US" sz="1200" b="0" i="1" u="none" strike="noStrike" kern="1200" cap="none" spc="0" normalizeH="0" baseline="0" noProof="0">
                <a:ln>
                  <a:noFill/>
                </a:ln>
                <a:solidFill>
                  <a:srgbClr val="FFFFFF"/>
                </a:solidFill>
                <a:effectLst/>
                <a:uLnTx/>
                <a:uFillTx/>
                <a:latin typeface="Segoe UI"/>
                <a:ea typeface="+mn-ea"/>
                <a:cs typeface="+mn-cs"/>
              </a:rPr>
              <a:t>Summarize across documents in same cluster</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025" name="Table 23">
            <a:extLst>
              <a:ext uri="{FF2B5EF4-FFF2-40B4-BE49-F238E27FC236}">
                <a16:creationId xmlns:a16="http://schemas.microsoft.com/office/drawing/2014/main" id="{45B49800-56ED-B948-946A-B48A5CDB611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115001402"/>
              </p:ext>
            </p:extLst>
          </p:nvPr>
        </p:nvGraphicFramePr>
        <p:xfrm>
          <a:off x="8370702" y="3035158"/>
          <a:ext cx="3059297" cy="1230773"/>
        </p:xfrm>
        <a:graphic>
          <a:graphicData uri="http://schemas.openxmlformats.org/drawingml/2006/table">
            <a:tbl>
              <a:tblPr firstRow="1" bandRow="1">
                <a:tableStyleId>{2D5ABB26-0587-4C30-8999-92F81FD0307C}</a:tableStyleId>
              </a:tblPr>
              <a:tblGrid>
                <a:gridCol w="700621">
                  <a:extLst>
                    <a:ext uri="{9D8B030D-6E8A-4147-A177-3AD203B41FA5}">
                      <a16:colId xmlns:a16="http://schemas.microsoft.com/office/drawing/2014/main" val="4075577736"/>
                    </a:ext>
                  </a:extLst>
                </a:gridCol>
                <a:gridCol w="2358676">
                  <a:extLst>
                    <a:ext uri="{9D8B030D-6E8A-4147-A177-3AD203B41FA5}">
                      <a16:colId xmlns:a16="http://schemas.microsoft.com/office/drawing/2014/main" val="3756248298"/>
                    </a:ext>
                  </a:extLst>
                </a:gridCol>
              </a:tblGrid>
              <a:tr h="293513">
                <a:tc gridSpan="2">
                  <a:txBody>
                    <a:bodyPr/>
                    <a:lstStyle/>
                    <a:p>
                      <a:pPr algn="ctr" fontAlgn="b"/>
                      <a:r>
                        <a:rPr lang="en-US" sz="1400" b="1" i="0" u="none" strike="noStrike">
                          <a:solidFill>
                            <a:schemeClr val="accent1"/>
                          </a:solidFill>
                          <a:effectLst/>
                          <a:latin typeface="Calibri" panose="020F0502020204030204" pitchFamily="34" charset="0"/>
                        </a:rPr>
                        <a:t>Cluster 1 Theme: Sports News Stories</a:t>
                      </a:r>
                    </a:p>
                  </a:txBody>
                  <a:tcPr marL="7620" marR="7620" marT="7620" marB="0" anchor="ctr"/>
                </a:tc>
                <a:tc hMerge="1">
                  <a:txBody>
                    <a:bodyPr/>
                    <a:lstStyle/>
                    <a:p>
                      <a:pPr algn="ctr" fontAlgn="b"/>
                      <a:r>
                        <a:rPr lang="en-US" sz="1000" b="0" i="0" u="none" strike="noStrike">
                          <a:solidFill>
                            <a:srgbClr val="50E7FF"/>
                          </a:solidFill>
                          <a:effectLst/>
                          <a:latin typeface="Calibri" panose="020F0502020204030204" pitchFamily="34" charset="0"/>
                        </a:rPr>
                        <a:t>Cluster 1 Theme: Sports News Stories</a:t>
                      </a:r>
                    </a:p>
                  </a:txBody>
                  <a:tcPr marL="7620" marR="7620" marT="7620" marB="0" anchor="ctr"/>
                </a:tc>
                <a:extLst>
                  <a:ext uri="{0D108BD9-81ED-4DB2-BD59-A6C34878D82A}">
                    <a16:rowId xmlns:a16="http://schemas.microsoft.com/office/drawing/2014/main" val="3590170552"/>
                  </a:ext>
                </a:extLst>
              </a:tr>
              <a:tr h="293513">
                <a:tc>
                  <a:txBody>
                    <a:bodyPr/>
                    <a:lstStyle/>
                    <a:p>
                      <a:pPr algn="ctr" fontAlgn="b"/>
                      <a:r>
                        <a:rPr lang="en-US" sz="800" b="0" i="0" u="none" strike="noStrike">
                          <a:solidFill>
                            <a:schemeClr val="accent1"/>
                          </a:solidFill>
                          <a:effectLst/>
                          <a:latin typeface="Calibri" panose="020F0502020204030204" pitchFamily="34" charset="0"/>
                        </a:rPr>
                        <a:t>Doc summary: </a:t>
                      </a:r>
                      <a:endParaRPr lang="en-US" sz="1000" b="0" i="0" u="none" strike="noStrike" kern="1200">
                        <a:solidFill>
                          <a:schemeClr val="accent1"/>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chemeClr val="accent1"/>
                          </a:solidFill>
                          <a:effectLst/>
                          <a:latin typeface="Calibri" panose="020F0502020204030204" pitchFamily="34" charset="0"/>
                          <a:ea typeface="+mn-ea"/>
                          <a:cs typeface="+mn-cs"/>
                        </a:rPr>
                        <a:t>“New York Yankees Win World Series in Dramatic Game 7 Finish”</a:t>
                      </a:r>
                    </a:p>
                  </a:txBody>
                  <a:tcPr marL="7620" marR="7620" marT="7620" marB="0" anchor="ctr"/>
                </a:tc>
                <a:extLst>
                  <a:ext uri="{0D108BD9-81ED-4DB2-BD59-A6C34878D82A}">
                    <a16:rowId xmlns:a16="http://schemas.microsoft.com/office/drawing/2014/main" val="3570223500"/>
                  </a:ext>
                </a:extLst>
              </a:tr>
              <a:tr h="293513">
                <a:tc>
                  <a:txBody>
                    <a:bodyPr/>
                    <a:lstStyle/>
                    <a:p>
                      <a:pPr algn="ctr" fontAlgn="b"/>
                      <a:r>
                        <a:rPr lang="en-US" sz="800" b="0" i="0" u="none" strike="noStrike">
                          <a:solidFill>
                            <a:schemeClr val="accent1"/>
                          </a:solidFill>
                          <a:effectLst/>
                          <a:latin typeface="Calibri" panose="020F0502020204030204" pitchFamily="34" charset="0"/>
                        </a:rPr>
                        <a:t>Doc summary: </a:t>
                      </a:r>
                      <a:endParaRPr lang="en-US" sz="1000" b="0" i="0" u="none" strike="noStrike" kern="1200">
                        <a:solidFill>
                          <a:schemeClr val="accent1"/>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chemeClr val="accent1"/>
                          </a:solidFill>
                          <a:effectLst/>
                          <a:latin typeface="Calibri" panose="020F0502020204030204" pitchFamily="34" charset="0"/>
                          <a:ea typeface="+mn-ea"/>
                          <a:cs typeface="+mn-cs"/>
                        </a:rPr>
                        <a:t>"Usain Bolt Sets New World Record in 100m Dash at Olympics"</a:t>
                      </a:r>
                    </a:p>
                  </a:txBody>
                  <a:tcPr marL="7620" marR="7620" marT="7620" marB="0" anchor="ctr"/>
                </a:tc>
                <a:extLst>
                  <a:ext uri="{0D108BD9-81ED-4DB2-BD59-A6C34878D82A}">
                    <a16:rowId xmlns:a16="http://schemas.microsoft.com/office/drawing/2014/main" val="488776268"/>
                  </a:ext>
                </a:extLst>
              </a:tr>
              <a:tr h="293513">
                <a:tc>
                  <a:txBody>
                    <a:bodyPr/>
                    <a:lstStyle/>
                    <a:p>
                      <a:pPr algn="ctr" fontAlgn="b"/>
                      <a:r>
                        <a:rPr lang="en-US" sz="700" b="0" i="0" u="none" strike="noStrike">
                          <a:solidFill>
                            <a:schemeClr val="accent1"/>
                          </a:solidFill>
                          <a:effectLst/>
                          <a:latin typeface="Calibri" panose="020F0502020204030204" pitchFamily="34" charset="0"/>
                        </a:rPr>
                        <a:t>Doc </a:t>
                      </a:r>
                      <a:r>
                        <a:rPr lang="en-US" sz="800" b="0" i="0" u="none" strike="noStrike" kern="1200">
                          <a:solidFill>
                            <a:schemeClr val="accent1"/>
                          </a:solidFill>
                          <a:effectLst/>
                          <a:latin typeface="Calibri" panose="020F0502020204030204" pitchFamily="34" charset="0"/>
                          <a:ea typeface="+mn-ea"/>
                          <a:cs typeface="+mn-cs"/>
                        </a:rPr>
                        <a:t>summary</a:t>
                      </a:r>
                      <a:r>
                        <a:rPr lang="en-US" sz="700" b="0" i="0" u="none" strike="noStrike">
                          <a:solidFill>
                            <a:schemeClr val="accent1"/>
                          </a:solidFill>
                          <a:effectLst/>
                          <a:latin typeface="Calibri" panose="020F0502020204030204" pitchFamily="34" charset="0"/>
                        </a:rPr>
                        <a:t>: </a:t>
                      </a:r>
                    </a:p>
                  </a:txBody>
                  <a:tcPr marL="7620" marR="7620" marT="7620" marB="0" anchor="ctr"/>
                </a:tc>
                <a:tc>
                  <a:txBody>
                    <a:bodyPr/>
                    <a:lstStyle/>
                    <a:p>
                      <a:pPr algn="ctr" fontAlgn="b"/>
                      <a:r>
                        <a:rPr lang="en-US" sz="1000" b="0" i="0" u="none" strike="noStrike">
                          <a:solidFill>
                            <a:schemeClr val="accent1"/>
                          </a:solidFill>
                          <a:effectLst/>
                          <a:latin typeface="Calibri" panose="020F0502020204030204" pitchFamily="34" charset="0"/>
                        </a:rPr>
                        <a:t>"Tiger Woods Claims Masters Title for the Sixth Time"</a:t>
                      </a:r>
                      <a:endParaRPr lang="en-US" sz="700" b="0" i="0" u="none" strike="noStrike">
                        <a:solidFill>
                          <a:schemeClr val="accent1"/>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591225"/>
                  </a:ext>
                </a:extLst>
              </a:tr>
            </a:tbl>
          </a:graphicData>
        </a:graphic>
      </p:graphicFrame>
      <p:graphicFrame>
        <p:nvGraphicFramePr>
          <p:cNvPr id="1040" name="Table 23">
            <a:extLst>
              <a:ext uri="{FF2B5EF4-FFF2-40B4-BE49-F238E27FC236}">
                <a16:creationId xmlns:a16="http://schemas.microsoft.com/office/drawing/2014/main" id="{D460C542-DE72-FEB2-B765-3AE4A53A2CF0}"/>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383825397"/>
              </p:ext>
            </p:extLst>
          </p:nvPr>
        </p:nvGraphicFramePr>
        <p:xfrm>
          <a:off x="8487798" y="4591903"/>
          <a:ext cx="3059297" cy="1230773"/>
        </p:xfrm>
        <a:graphic>
          <a:graphicData uri="http://schemas.openxmlformats.org/drawingml/2006/table">
            <a:tbl>
              <a:tblPr firstRow="1" bandRow="1">
                <a:tableStyleId>{2D5ABB26-0587-4C30-8999-92F81FD0307C}</a:tableStyleId>
              </a:tblPr>
              <a:tblGrid>
                <a:gridCol w="700621">
                  <a:extLst>
                    <a:ext uri="{9D8B030D-6E8A-4147-A177-3AD203B41FA5}">
                      <a16:colId xmlns:a16="http://schemas.microsoft.com/office/drawing/2014/main" val="4075577736"/>
                    </a:ext>
                  </a:extLst>
                </a:gridCol>
                <a:gridCol w="2358676">
                  <a:extLst>
                    <a:ext uri="{9D8B030D-6E8A-4147-A177-3AD203B41FA5}">
                      <a16:colId xmlns:a16="http://schemas.microsoft.com/office/drawing/2014/main" val="3756248298"/>
                    </a:ext>
                  </a:extLst>
                </a:gridCol>
              </a:tblGrid>
              <a:tr h="293513">
                <a:tc gridSpan="2">
                  <a:txBody>
                    <a:bodyPr/>
                    <a:lstStyle/>
                    <a:p>
                      <a:pPr algn="ctr" fontAlgn="b"/>
                      <a:r>
                        <a:rPr lang="en-US" sz="1400" b="1" i="0" u="none" strike="noStrike">
                          <a:solidFill>
                            <a:srgbClr val="FFB900"/>
                          </a:solidFill>
                          <a:effectLst/>
                          <a:latin typeface="Calibri" panose="020F0502020204030204" pitchFamily="34" charset="0"/>
                        </a:rPr>
                        <a:t>Cluster 2 Theme: Finance News Stories</a:t>
                      </a:r>
                    </a:p>
                  </a:txBody>
                  <a:tcPr marL="7620" marR="7620" marT="7620" marB="0" anchor="ctr"/>
                </a:tc>
                <a:tc hMerge="1">
                  <a:txBody>
                    <a:bodyPr/>
                    <a:lstStyle/>
                    <a:p>
                      <a:pPr algn="ctr" fontAlgn="b"/>
                      <a:r>
                        <a:rPr lang="en-US" sz="1000" b="0" i="0" u="none" strike="noStrike">
                          <a:solidFill>
                            <a:srgbClr val="50E7FF"/>
                          </a:solidFill>
                          <a:effectLst/>
                          <a:latin typeface="Calibri" panose="020F0502020204030204" pitchFamily="34" charset="0"/>
                        </a:rPr>
                        <a:t>Cluster 1 Theme: Sports News Stories</a:t>
                      </a:r>
                    </a:p>
                  </a:txBody>
                  <a:tcPr marL="7620" marR="7620" marT="7620" marB="0" anchor="ctr"/>
                </a:tc>
                <a:extLst>
                  <a:ext uri="{0D108BD9-81ED-4DB2-BD59-A6C34878D82A}">
                    <a16:rowId xmlns:a16="http://schemas.microsoft.com/office/drawing/2014/main" val="3590170552"/>
                  </a:ext>
                </a:extLst>
              </a:tr>
              <a:tr h="293513">
                <a:tc>
                  <a:txBody>
                    <a:bodyPr/>
                    <a:lstStyle/>
                    <a:p>
                      <a:pPr algn="ctr" fontAlgn="b"/>
                      <a:r>
                        <a:rPr lang="en-US" sz="800" b="0" i="0" u="none" strike="noStrike">
                          <a:solidFill>
                            <a:srgbClr val="FFB900"/>
                          </a:solidFill>
                          <a:effectLst/>
                          <a:latin typeface="Calibri" panose="020F0502020204030204" pitchFamily="34" charset="0"/>
                        </a:rPr>
                        <a:t>Doc summary: </a:t>
                      </a:r>
                      <a:endParaRPr lang="en-US" sz="1000" b="0" i="0" u="none" strike="noStrike" kern="1200">
                        <a:solidFill>
                          <a:srgbClr val="FFB900"/>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rgbClr val="FFB900"/>
                          </a:solidFill>
                          <a:effectLst/>
                          <a:latin typeface="Calibri" panose="020F0502020204030204" pitchFamily="34" charset="0"/>
                          <a:ea typeface="+mn-ea"/>
                          <a:cs typeface="+mn-cs"/>
                        </a:rPr>
                        <a:t>"Tech Giant XYZ's Stock Surges 20% Following Strong Earnings Report"</a:t>
                      </a:r>
                    </a:p>
                  </a:txBody>
                  <a:tcPr marL="7620" marR="7620" marT="7620" marB="0" anchor="ctr"/>
                </a:tc>
                <a:extLst>
                  <a:ext uri="{0D108BD9-81ED-4DB2-BD59-A6C34878D82A}">
                    <a16:rowId xmlns:a16="http://schemas.microsoft.com/office/drawing/2014/main" val="3570223500"/>
                  </a:ext>
                </a:extLst>
              </a:tr>
              <a:tr h="293513">
                <a:tc>
                  <a:txBody>
                    <a:bodyPr/>
                    <a:lstStyle/>
                    <a:p>
                      <a:pPr algn="ctr" fontAlgn="b"/>
                      <a:r>
                        <a:rPr lang="en-US" sz="800" b="0" i="0" u="none" strike="noStrike">
                          <a:solidFill>
                            <a:srgbClr val="FFB900"/>
                          </a:solidFill>
                          <a:effectLst/>
                          <a:latin typeface="Calibri" panose="020F0502020204030204" pitchFamily="34" charset="0"/>
                        </a:rPr>
                        <a:t>Doc summary: </a:t>
                      </a:r>
                      <a:endParaRPr lang="en-US" sz="1000" b="0" i="0" u="none" strike="noStrike" kern="1200">
                        <a:solidFill>
                          <a:srgbClr val="FFB900"/>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rgbClr val="FFB900"/>
                          </a:solidFill>
                          <a:effectLst/>
                          <a:latin typeface="Calibri" panose="020F0502020204030204" pitchFamily="34" charset="0"/>
                          <a:ea typeface="+mn-ea"/>
                          <a:cs typeface="+mn-cs"/>
                        </a:rPr>
                        <a:t>"Fed Interest Rates Remain Unchanged Following Policy Meeting"</a:t>
                      </a:r>
                    </a:p>
                  </a:txBody>
                  <a:tcPr marL="7620" marR="7620" marT="7620" marB="0" anchor="ctr"/>
                </a:tc>
                <a:extLst>
                  <a:ext uri="{0D108BD9-81ED-4DB2-BD59-A6C34878D82A}">
                    <a16:rowId xmlns:a16="http://schemas.microsoft.com/office/drawing/2014/main" val="488776268"/>
                  </a:ext>
                </a:extLst>
              </a:tr>
              <a:tr h="293513">
                <a:tc>
                  <a:txBody>
                    <a:bodyPr/>
                    <a:lstStyle/>
                    <a:p>
                      <a:pPr algn="ctr" fontAlgn="b"/>
                      <a:r>
                        <a:rPr lang="en-US" sz="700" b="0" i="0" u="none" strike="noStrike">
                          <a:solidFill>
                            <a:srgbClr val="FFB900"/>
                          </a:solidFill>
                          <a:effectLst/>
                          <a:latin typeface="Calibri" panose="020F0502020204030204" pitchFamily="34" charset="0"/>
                        </a:rPr>
                        <a:t>Doc </a:t>
                      </a:r>
                      <a:r>
                        <a:rPr lang="en-US" sz="800" b="0" i="0" u="none" strike="noStrike" kern="1200">
                          <a:solidFill>
                            <a:srgbClr val="FFB900"/>
                          </a:solidFill>
                          <a:effectLst/>
                          <a:latin typeface="Calibri" panose="020F0502020204030204" pitchFamily="34" charset="0"/>
                          <a:ea typeface="+mn-ea"/>
                          <a:cs typeface="+mn-cs"/>
                        </a:rPr>
                        <a:t>summary</a:t>
                      </a:r>
                      <a:r>
                        <a:rPr lang="en-US" sz="700" b="0" i="0" u="none" strike="noStrike">
                          <a:solidFill>
                            <a:srgbClr val="FFB900"/>
                          </a:solidFill>
                          <a:effectLst/>
                          <a:latin typeface="Calibri" panose="020F0502020204030204" pitchFamily="34" charset="0"/>
                        </a:rPr>
                        <a:t>: </a:t>
                      </a:r>
                    </a:p>
                  </a:txBody>
                  <a:tcPr marL="7620" marR="7620" marT="7620" marB="0" anchor="ctr"/>
                </a:tc>
                <a:tc>
                  <a:txBody>
                    <a:bodyPr/>
                    <a:lstStyle/>
                    <a:p>
                      <a:pPr algn="ctr" fontAlgn="b"/>
                      <a:r>
                        <a:rPr lang="en-US" sz="1000" b="0" i="0" u="none" strike="noStrike">
                          <a:solidFill>
                            <a:srgbClr val="FFB900"/>
                          </a:solidFill>
                          <a:effectLst/>
                          <a:latin typeface="Calibri" panose="020F0502020204030204" pitchFamily="34" charset="0"/>
                        </a:rPr>
                        <a:t>"Oil Prices Plummet as Demand Weakens Due to COVID-19 Pandemic"</a:t>
                      </a:r>
                    </a:p>
                  </a:txBody>
                  <a:tcPr marL="7620" marR="7620" marT="7620" marB="0" anchor="ctr"/>
                </a:tc>
                <a:extLst>
                  <a:ext uri="{0D108BD9-81ED-4DB2-BD59-A6C34878D82A}">
                    <a16:rowId xmlns:a16="http://schemas.microsoft.com/office/drawing/2014/main" val="345591225"/>
                  </a:ext>
                </a:extLst>
              </a:tr>
            </a:tbl>
          </a:graphicData>
        </a:graphic>
      </p:graphicFrame>
      <p:sp>
        <p:nvSpPr>
          <p:cNvPr id="1063" name="TextBox 1062">
            <a:extLst>
              <a:ext uri="{FF2B5EF4-FFF2-40B4-BE49-F238E27FC236}">
                <a16:creationId xmlns:a16="http://schemas.microsoft.com/office/drawing/2014/main" id="{19E5B04D-EBE9-0170-1EB2-1A906391AF54}"/>
              </a:ext>
              <a:ext uri="{C183D7F6-B498-43B3-948B-1728B52AA6E4}">
                <adec:decorative xmlns:adec="http://schemas.microsoft.com/office/drawing/2017/decorative" val="0"/>
              </a:ext>
            </a:extLst>
          </p:cNvPr>
          <p:cNvSpPr txBox="1"/>
          <p:nvPr/>
        </p:nvSpPr>
        <p:spPr>
          <a:xfrm>
            <a:off x="8002039" y="5987040"/>
            <a:ext cx="1961296"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Segoe UI"/>
                <a:ea typeface="+mn-ea"/>
                <a:cs typeface="+mn-cs"/>
              </a:rPr>
              <a:t>Azure </a:t>
            </a:r>
            <a:r>
              <a:rPr kumimoji="0" lang="en-US" sz="1200" b="1" i="0" u="none" strike="noStrike" kern="1200" cap="none" spc="0" normalizeH="0" baseline="0" noProof="0" err="1">
                <a:ln>
                  <a:noFill/>
                </a:ln>
                <a:solidFill>
                  <a:schemeClr val="accent1"/>
                </a:solidFill>
                <a:effectLst/>
                <a:uLnTx/>
                <a:uFillTx/>
                <a:latin typeface="Segoe UI"/>
                <a:ea typeface="+mn-ea"/>
                <a:cs typeface="+mn-cs"/>
              </a:rPr>
              <a:t>OpenAI</a:t>
            </a:r>
            <a:r>
              <a:rPr kumimoji="0" lang="en-US" sz="1200" b="1" i="0" u="none" strike="noStrike" kern="1200" cap="none" spc="0" normalizeH="0" baseline="0" noProof="0">
                <a:ln>
                  <a:noFill/>
                </a:ln>
                <a:solidFill>
                  <a:schemeClr val="accent1"/>
                </a:solidFill>
                <a:effectLst/>
                <a:uLnTx/>
                <a:uFillTx/>
                <a:latin typeface="Segoe UI"/>
                <a:ea typeface="+mn-ea"/>
                <a:cs typeface="+mn-cs"/>
              </a:rPr>
              <a:t> Service</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2" name="TextBox 1">
            <a:extLst>
              <a:ext uri="{FF2B5EF4-FFF2-40B4-BE49-F238E27FC236}">
                <a16:creationId xmlns:a16="http://schemas.microsoft.com/office/drawing/2014/main" id="{C8F0A7B4-053C-EF18-B49F-1385FABD58D6}"/>
              </a:ext>
            </a:extLst>
          </p:cNvPr>
          <p:cNvSpPr txBox="1"/>
          <p:nvPr/>
        </p:nvSpPr>
        <p:spPr>
          <a:xfrm>
            <a:off x="1644397" y="3705881"/>
            <a:ext cx="740832" cy="507831"/>
          </a:xfrm>
          <a:prstGeom prst="rect">
            <a:avLst/>
          </a:prstGeom>
          <a:noFill/>
        </p:spPr>
        <p:txBody>
          <a:bodyPr wrap="square" lIns="0" tIns="0" rIns="0" bIns="0" rtlCol="0">
            <a:spAutoFit/>
          </a:bodyPr>
          <a:lstStyle/>
          <a:p>
            <a:pPr algn="ctr"/>
            <a:r>
              <a:rPr lang="en-US" sz="1100" b="1"/>
              <a:t>Azure OpenAI Service</a:t>
            </a:r>
          </a:p>
        </p:txBody>
      </p:sp>
      <p:sp>
        <p:nvSpPr>
          <p:cNvPr id="7" name="TextBox 6">
            <a:extLst>
              <a:ext uri="{FF2B5EF4-FFF2-40B4-BE49-F238E27FC236}">
                <a16:creationId xmlns:a16="http://schemas.microsoft.com/office/drawing/2014/main" id="{3BEE9B81-57D5-79A8-5286-ACF6D76F0237}"/>
              </a:ext>
            </a:extLst>
          </p:cNvPr>
          <p:cNvSpPr txBox="1"/>
          <p:nvPr/>
        </p:nvSpPr>
        <p:spPr>
          <a:xfrm>
            <a:off x="7254093" y="3713848"/>
            <a:ext cx="740832" cy="507831"/>
          </a:xfrm>
          <a:prstGeom prst="rect">
            <a:avLst/>
          </a:prstGeom>
          <a:noFill/>
        </p:spPr>
        <p:txBody>
          <a:bodyPr wrap="square" lIns="0" tIns="0" rIns="0" bIns="0" rtlCol="0">
            <a:spAutoFit/>
          </a:bodyPr>
          <a:lstStyle/>
          <a:p>
            <a:pPr algn="ctr"/>
            <a:r>
              <a:rPr lang="en-US" sz="1100" b="1"/>
              <a:t>Azure OpenAI Service</a:t>
            </a:r>
          </a:p>
        </p:txBody>
      </p:sp>
    </p:spTree>
    <p:extLst>
      <p:ext uri="{BB962C8B-B14F-4D97-AF65-F5344CB8AC3E}">
        <p14:creationId xmlns:p14="http://schemas.microsoft.com/office/powerpoint/2010/main" val="58997641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Right 30">
            <a:extLst>
              <a:ext uri="{FF2B5EF4-FFF2-40B4-BE49-F238E27FC236}">
                <a16:creationId xmlns:a16="http://schemas.microsoft.com/office/drawing/2014/main" id="{9D531B91-074D-E58E-AD61-CE269DE1B035}"/>
              </a:ext>
              <a:ext uri="{C183D7F6-B498-43B3-948B-1728B52AA6E4}">
                <adec:decorative xmlns:adec="http://schemas.microsoft.com/office/drawing/2017/decorative" val="1"/>
              </a:ext>
            </a:extLst>
          </p:cNvPr>
          <p:cNvSpPr/>
          <p:nvPr/>
        </p:nvSpPr>
        <p:spPr>
          <a:xfrm>
            <a:off x="3000928" y="4430855"/>
            <a:ext cx="384822" cy="59242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34F3AFE5-EC1D-7B40-6D16-44549C0BC8B8}"/>
              </a:ext>
              <a:ext uri="{C183D7F6-B498-43B3-948B-1728B52AA6E4}">
                <adec:decorative xmlns:adec="http://schemas.microsoft.com/office/drawing/2017/decorative" val="1"/>
              </a:ext>
            </a:extLst>
          </p:cNvPr>
          <p:cNvSpPr/>
          <p:nvPr/>
        </p:nvSpPr>
        <p:spPr>
          <a:xfrm>
            <a:off x="7240002" y="4430855"/>
            <a:ext cx="384822" cy="59242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C7CE4DA6-C158-A6EA-6650-C415008CAA68}"/>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651"/>
          <a:stretch/>
        </p:blipFill>
        <p:spPr bwMode="auto">
          <a:xfrm>
            <a:off x="3448953" y="3250313"/>
            <a:ext cx="3823096" cy="2953512"/>
          </a:xfrm>
          <a:prstGeom prst="rect">
            <a:avLst/>
          </a:prstGeom>
          <a:ln>
            <a:solidFill>
              <a:schemeClr val="accent1"/>
            </a:solidFill>
          </a:ln>
          <a:effectLst>
            <a:outerShdw blurRad="88900" dist="381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BBC3742-5CD1-7C36-5A77-F3545312D2D6}"/>
              </a:ext>
              <a:ext uri="{C183D7F6-B498-43B3-948B-1728B52AA6E4}">
                <adec:decorative xmlns:adec="http://schemas.microsoft.com/office/drawing/2017/decorative" val="1"/>
              </a:ext>
            </a:extLst>
          </p:cNvPr>
          <p:cNvSpPr/>
          <p:nvPr/>
        </p:nvSpPr>
        <p:spPr>
          <a:xfrm>
            <a:off x="591332" y="3250313"/>
            <a:ext cx="2441643" cy="2953512"/>
          </a:xfrm>
          <a:prstGeom prst="rect">
            <a:avLst/>
          </a:prstGeom>
          <a:solidFill>
            <a:schemeClr val="tx1">
              <a:lumMod val="95000"/>
            </a:schemeClr>
          </a:solidFill>
          <a:ln>
            <a:solidFill>
              <a:schemeClr val="accent1"/>
            </a:solidFill>
          </a:ln>
          <a:effectLst>
            <a:outerShdw blurRad="88900" dist="38100" dir="2700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1100">
                <a:solidFill>
                  <a:schemeClr val="bg2"/>
                </a:solidFill>
                <a:latin typeface="Consolas" panose="020B0609020204030204" pitchFamily="49" charset="0"/>
              </a:rPr>
              <a:t>Using the lease below return a </a:t>
            </a:r>
            <a:r>
              <a:rPr lang="en-US" sz="1100" err="1">
                <a:solidFill>
                  <a:schemeClr val="bg2"/>
                </a:solidFill>
                <a:latin typeface="Consolas" panose="020B0609020204030204" pitchFamily="49" charset="0"/>
              </a:rPr>
              <a:t>json</a:t>
            </a:r>
            <a:r>
              <a:rPr lang="en-US" sz="1100">
                <a:solidFill>
                  <a:schemeClr val="bg2"/>
                </a:solidFill>
                <a:latin typeface="Consolas" panose="020B0609020204030204" pitchFamily="49" charset="0"/>
              </a:rPr>
              <a:t> object containing the </a:t>
            </a:r>
            <a:r>
              <a:rPr lang="en-US" sz="1100" b="1">
                <a:solidFill>
                  <a:srgbClr val="FFBC6C"/>
                </a:solidFill>
                <a:latin typeface="Consolas" panose="020B0609020204030204" pitchFamily="49" charset="0"/>
              </a:rPr>
              <a:t>landlord</a:t>
            </a:r>
            <a:r>
              <a:rPr lang="en-US" sz="1100">
                <a:latin typeface="Consolas" panose="020B0609020204030204" pitchFamily="49" charset="0"/>
              </a:rPr>
              <a:t>, </a:t>
            </a:r>
            <a:r>
              <a:rPr lang="en-US" sz="1100" b="1">
                <a:solidFill>
                  <a:srgbClr val="C23E3D"/>
                </a:solidFill>
                <a:latin typeface="Consolas" panose="020B0609020204030204" pitchFamily="49" charset="0"/>
              </a:rPr>
              <a:t>tenant</a:t>
            </a:r>
            <a:r>
              <a:rPr lang="en-US" sz="1100">
                <a:latin typeface="Consolas" panose="020B0609020204030204" pitchFamily="49" charset="0"/>
              </a:rPr>
              <a:t>, </a:t>
            </a:r>
            <a:r>
              <a:rPr lang="en-US" sz="1100" b="1">
                <a:solidFill>
                  <a:srgbClr val="9BC638"/>
                </a:solidFill>
                <a:latin typeface="Consolas" panose="020B0609020204030204" pitchFamily="49" charset="0"/>
              </a:rPr>
              <a:t>address of leased property</a:t>
            </a:r>
            <a:r>
              <a:rPr lang="en-US" sz="1100">
                <a:latin typeface="Consolas" panose="020B0609020204030204" pitchFamily="49" charset="0"/>
              </a:rPr>
              <a:t>, </a:t>
            </a:r>
            <a:r>
              <a:rPr lang="en-US" sz="1100" b="1">
                <a:solidFill>
                  <a:srgbClr val="0072D2"/>
                </a:solidFill>
                <a:latin typeface="Consolas" panose="020B0609020204030204" pitchFamily="49" charset="0"/>
              </a:rPr>
              <a:t>agreement date</a:t>
            </a:r>
            <a:r>
              <a:rPr lang="en-US" sz="1100">
                <a:latin typeface="Consolas" panose="020B0609020204030204" pitchFamily="49" charset="0"/>
              </a:rPr>
              <a:t>, </a:t>
            </a:r>
            <a:r>
              <a:rPr lang="en-US" sz="1100" b="1">
                <a:solidFill>
                  <a:srgbClr val="8B80DE"/>
                </a:solidFill>
                <a:latin typeface="Consolas" panose="020B0609020204030204" pitchFamily="49" charset="0"/>
              </a:rPr>
              <a:t>start of the contract</a:t>
            </a:r>
            <a:r>
              <a:rPr lang="en-US" sz="1100">
                <a:latin typeface="Consolas" panose="020B0609020204030204" pitchFamily="49" charset="0"/>
              </a:rPr>
              <a:t>, </a:t>
            </a:r>
            <a:r>
              <a:rPr lang="en-US" sz="1100">
                <a:solidFill>
                  <a:schemeClr val="bg2"/>
                </a:solidFill>
                <a:latin typeface="Consolas" panose="020B0609020204030204" pitchFamily="49" charset="0"/>
              </a:rPr>
              <a:t>etc..</a:t>
            </a:r>
          </a:p>
          <a:p>
            <a:endParaRPr lang="en-US" sz="1100">
              <a:solidFill>
                <a:schemeClr val="bg2"/>
              </a:solidFill>
              <a:latin typeface="Consolas" panose="020B0609020204030204" pitchFamily="49" charset="0"/>
            </a:endParaRPr>
          </a:p>
          <a:p>
            <a:r>
              <a:rPr lang="en-US" sz="1100">
                <a:solidFill>
                  <a:schemeClr val="bg2"/>
                </a:solidFill>
                <a:latin typeface="Consolas" panose="020B0609020204030204" pitchFamily="49" charset="0"/>
              </a:rPr>
              <a:t>This House Rental Agreement (“Agreement”, “rental agreement,” or “lease) is entered between </a:t>
            </a:r>
            <a:r>
              <a:rPr lang="en-US" sz="1100" err="1">
                <a:solidFill>
                  <a:schemeClr val="bg2"/>
                </a:solidFill>
                <a:latin typeface="Consolas" panose="020B0609020204030204" pitchFamily="49" charset="0"/>
              </a:rPr>
              <a:t>Opay</a:t>
            </a:r>
            <a:r>
              <a:rPr lang="en-US" sz="1100">
                <a:solidFill>
                  <a:schemeClr val="bg2"/>
                </a:solidFill>
                <a:latin typeface="Consolas" panose="020B0609020204030204" pitchFamily="49" charset="0"/>
              </a:rPr>
              <a:t> LLC (Landlord) and Sam Zamora and Garry Byrne and Sarah </a:t>
            </a:r>
            <a:r>
              <a:rPr lang="en-US" sz="1100" err="1">
                <a:solidFill>
                  <a:schemeClr val="bg2"/>
                </a:solidFill>
                <a:latin typeface="Consolas" panose="020B0609020204030204" pitchFamily="49" charset="0"/>
              </a:rPr>
              <a:t>Cantrel</a:t>
            </a:r>
            <a:r>
              <a:rPr lang="en-US" sz="1100">
                <a:solidFill>
                  <a:schemeClr val="bg2"/>
                </a:solidFill>
                <a:latin typeface="Consolas" panose="020B0609020204030204" pitchFamily="49" charset="0"/>
              </a:rPr>
              <a:t> (tenants). If more than one person is named as </a:t>
            </a:r>
            <a:r>
              <a:rPr lang="en-US" sz="1100" err="1">
                <a:solidFill>
                  <a:schemeClr val="bg2"/>
                </a:solidFill>
                <a:latin typeface="Consolas" panose="020B0609020204030204" pitchFamily="49" charset="0"/>
              </a:rPr>
              <a:t>Tentant</a:t>
            </a:r>
            <a:r>
              <a:rPr lang="en-US" sz="1100">
                <a:solidFill>
                  <a:schemeClr val="bg2"/>
                </a:solidFill>
                <a:latin typeface="Consolas" panose="020B0609020204030204" pitchFamily="49" charset="0"/>
              </a:rPr>
              <a:t> they shall be…..</a:t>
            </a:r>
          </a:p>
        </p:txBody>
      </p:sp>
      <p:sp>
        <p:nvSpPr>
          <p:cNvPr id="30" name="Rectangle 29">
            <a:extLst>
              <a:ext uri="{FF2B5EF4-FFF2-40B4-BE49-F238E27FC236}">
                <a16:creationId xmlns:a16="http://schemas.microsoft.com/office/drawing/2014/main" id="{F2563AFC-C939-2A32-3BAE-74FE9DBBAD45}"/>
              </a:ext>
              <a:ext uri="{C183D7F6-B498-43B3-948B-1728B52AA6E4}">
                <adec:decorative xmlns:adec="http://schemas.microsoft.com/office/drawing/2017/decorative" val="1"/>
              </a:ext>
            </a:extLst>
          </p:cNvPr>
          <p:cNvSpPr/>
          <p:nvPr/>
        </p:nvSpPr>
        <p:spPr>
          <a:xfrm>
            <a:off x="7688026" y="3250313"/>
            <a:ext cx="3921362" cy="2953512"/>
          </a:xfrm>
          <a:prstGeom prst="rect">
            <a:avLst/>
          </a:prstGeom>
          <a:solidFill>
            <a:schemeClr val="tx1">
              <a:lumMod val="95000"/>
            </a:schemeClr>
          </a:solidFill>
          <a:ln>
            <a:solidFill>
              <a:schemeClr val="accent1"/>
            </a:solidFill>
          </a:ln>
          <a:effectLst>
            <a:outerShdw blurRad="88900" dist="38100" dir="2700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800">
                <a:solidFill>
                  <a:schemeClr val="bg1"/>
                </a:solidFill>
                <a:latin typeface="Consolas" panose="020B0609020204030204" pitchFamily="49" charset="0"/>
              </a:rPr>
              <a:t>{</a:t>
            </a:r>
          </a:p>
          <a:p>
            <a:r>
              <a:rPr lang="en-US" sz="800">
                <a:solidFill>
                  <a:srgbClr val="339933"/>
                </a:solidFill>
                <a:latin typeface="Consolas" panose="020B0609020204030204" pitchFamily="49" charset="0"/>
              </a:rPr>
              <a:t>  "Lessor": </a:t>
            </a:r>
            <a:r>
              <a:rPr lang="en-US" sz="800">
                <a:solidFill>
                  <a:schemeClr val="accent1">
                    <a:lumMod val="50000"/>
                  </a:schemeClr>
                </a:solidFill>
                <a:latin typeface="Consolas" panose="020B0609020204030204" pitchFamily="49" charset="0"/>
              </a:rPr>
              <a:t>"Bob Marshall",</a:t>
            </a:r>
          </a:p>
          <a:p>
            <a:r>
              <a:rPr lang="en-US" sz="800">
                <a:solidFill>
                  <a:srgbClr val="339933"/>
                </a:solidFill>
                <a:latin typeface="Consolas" panose="020B0609020204030204" pitchFamily="49" charset="0"/>
              </a:rPr>
              <a:t>  "Lessee": </a:t>
            </a:r>
            <a:r>
              <a:rPr lang="en-US" sz="800">
                <a:solidFill>
                  <a:schemeClr val="accent1">
                    <a:lumMod val="50000"/>
                  </a:schemeClr>
                </a:solidFill>
                <a:latin typeface="Consolas" panose="020B0609020204030204" pitchFamily="49" charset="0"/>
              </a:rPr>
              <a:t>"The United States of America",</a:t>
            </a:r>
          </a:p>
          <a:p>
            <a:r>
              <a:rPr lang="en-US" sz="800">
                <a:solidFill>
                  <a:srgbClr val="339933"/>
                </a:solidFill>
                <a:latin typeface="Consolas" panose="020B0609020204030204" pitchFamily="49" charset="0"/>
              </a:rPr>
              <a:t>  "Property Address": </a:t>
            </a:r>
            <a:r>
              <a:rPr lang="en-US" sz="800">
                <a:solidFill>
                  <a:schemeClr val="accent1">
                    <a:lumMod val="50000"/>
                  </a:schemeClr>
                </a:solidFill>
                <a:latin typeface="Consolas" panose="020B0609020204030204" pitchFamily="49" charset="0"/>
              </a:rPr>
              <a:t>"#205 </a:t>
            </a:r>
            <a:r>
              <a:rPr lang="en-US" sz="800" err="1">
                <a:solidFill>
                  <a:schemeClr val="accent1">
                    <a:lumMod val="50000"/>
                  </a:schemeClr>
                </a:solidFill>
                <a:latin typeface="Consolas" panose="020B0609020204030204" pitchFamily="49" charset="0"/>
              </a:rPr>
              <a:t>Lifton</a:t>
            </a:r>
            <a:r>
              <a:rPr lang="en-US" sz="800">
                <a:solidFill>
                  <a:schemeClr val="accent1">
                    <a:lumMod val="50000"/>
                  </a:schemeClr>
                </a:solidFill>
                <a:latin typeface="Consolas" panose="020B0609020204030204" pitchFamily="49" charset="0"/>
              </a:rPr>
              <a:t> Avenue, Ft. Overview Heights, St. James, Barbados",</a:t>
            </a:r>
          </a:p>
          <a:p>
            <a:r>
              <a:rPr lang="en-US" sz="800">
                <a:solidFill>
                  <a:srgbClr val="339933"/>
                </a:solidFill>
                <a:latin typeface="Consolas" panose="020B0609020204030204" pitchFamily="49" charset="0"/>
              </a:rPr>
              <a:t>  "Property Description": </a:t>
            </a:r>
            <a:r>
              <a:rPr lang="en-US" sz="800">
                <a:solidFill>
                  <a:schemeClr val="accent1">
                    <a:lumMod val="50000"/>
                  </a:schemeClr>
                </a:solidFill>
                <a:latin typeface="Consolas" panose="020B0609020204030204" pitchFamily="49" charset="0"/>
              </a:rPr>
              <a:t>"3 bedrooms, 2 bathrooms, living-dining room, family room, and kitchen",</a:t>
            </a:r>
          </a:p>
          <a:p>
            <a:r>
              <a:rPr lang="en-US" sz="800">
                <a:solidFill>
                  <a:srgbClr val="339933"/>
                </a:solidFill>
                <a:latin typeface="Consolas" panose="020B0609020204030204" pitchFamily="49" charset="0"/>
              </a:rPr>
              <a:t>  "Net Size of Property": </a:t>
            </a:r>
            <a:r>
              <a:rPr lang="en-US" sz="800">
                <a:solidFill>
                  <a:schemeClr val="accent1">
                    <a:lumMod val="50000"/>
                  </a:schemeClr>
                </a:solidFill>
                <a:latin typeface="Consolas" panose="020B0609020204030204" pitchFamily="49" charset="0"/>
              </a:rPr>
              <a:t>1725,</a:t>
            </a:r>
          </a:p>
          <a:p>
            <a:r>
              <a:rPr lang="en-US" sz="800">
                <a:solidFill>
                  <a:srgbClr val="339933"/>
                </a:solidFill>
                <a:latin typeface="Consolas" panose="020B0609020204030204" pitchFamily="49" charset="0"/>
              </a:rPr>
              <a:t>  "Net Size of Property Units": </a:t>
            </a:r>
            <a:r>
              <a:rPr lang="en-US" sz="800">
                <a:solidFill>
                  <a:schemeClr val="accent1">
                    <a:lumMod val="50000"/>
                  </a:schemeClr>
                </a:solidFill>
                <a:latin typeface="Consolas" panose="020B0609020204030204" pitchFamily="49" charset="0"/>
              </a:rPr>
              <a:t>"square feet",</a:t>
            </a:r>
          </a:p>
          <a:p>
            <a:r>
              <a:rPr lang="en-US" sz="800">
                <a:solidFill>
                  <a:srgbClr val="339933"/>
                </a:solidFill>
                <a:latin typeface="Consolas" panose="020B0609020204030204" pitchFamily="49" charset="0"/>
              </a:rPr>
              <a:t>  "Gross Size of Property": </a:t>
            </a:r>
            <a:r>
              <a:rPr lang="en-US" sz="800">
                <a:solidFill>
                  <a:schemeClr val="accent1">
                    <a:lumMod val="50000"/>
                  </a:schemeClr>
                </a:solidFill>
                <a:latin typeface="Consolas" panose="020B0609020204030204" pitchFamily="49" charset="0"/>
              </a:rPr>
              <a:t>null,</a:t>
            </a:r>
          </a:p>
          <a:p>
            <a:r>
              <a:rPr lang="en-US" sz="800">
                <a:solidFill>
                  <a:srgbClr val="339933"/>
                </a:solidFill>
                <a:latin typeface="Consolas" panose="020B0609020204030204" pitchFamily="49" charset="0"/>
              </a:rPr>
              <a:t>  "Gross Size of Property Units": </a:t>
            </a:r>
            <a:r>
              <a:rPr lang="en-US" sz="800">
                <a:solidFill>
                  <a:schemeClr val="accent1">
                    <a:lumMod val="50000"/>
                  </a:schemeClr>
                </a:solidFill>
                <a:latin typeface="Consolas" panose="020B0609020204030204" pitchFamily="49" charset="0"/>
              </a:rPr>
              <a:t>null,</a:t>
            </a:r>
          </a:p>
          <a:p>
            <a:r>
              <a:rPr lang="en-US" sz="800">
                <a:solidFill>
                  <a:srgbClr val="339933"/>
                </a:solidFill>
                <a:latin typeface="Consolas" panose="020B0609020204030204" pitchFamily="49" charset="0"/>
              </a:rPr>
              <a:t>  "Contract Start Date": </a:t>
            </a:r>
            <a:r>
              <a:rPr lang="en-US" sz="800">
                <a:solidFill>
                  <a:schemeClr val="accent1">
                    <a:lumMod val="50000"/>
                  </a:schemeClr>
                </a:solidFill>
                <a:latin typeface="Consolas" panose="020B0609020204030204" pitchFamily="49" charset="0"/>
              </a:rPr>
              <a:t>"1997-05-23",</a:t>
            </a:r>
          </a:p>
          <a:p>
            <a:r>
              <a:rPr lang="en-US" sz="800">
                <a:solidFill>
                  <a:srgbClr val="339933"/>
                </a:solidFill>
                <a:latin typeface="Consolas" panose="020B0609020204030204" pitchFamily="49" charset="0"/>
              </a:rPr>
              <a:t>  "Lease Start Date": </a:t>
            </a:r>
            <a:r>
              <a:rPr lang="en-US" sz="800">
                <a:solidFill>
                  <a:schemeClr val="accent1">
                    <a:lumMod val="50000"/>
                  </a:schemeClr>
                </a:solidFill>
                <a:latin typeface="Consolas" panose="020B0609020204030204" pitchFamily="49" charset="0"/>
              </a:rPr>
              <a:t>"1997-06-28",</a:t>
            </a:r>
          </a:p>
          <a:p>
            <a:r>
              <a:rPr lang="en-US" sz="800">
                <a:solidFill>
                  <a:srgbClr val="339933"/>
                </a:solidFill>
                <a:latin typeface="Consolas" panose="020B0609020204030204" pitchFamily="49" charset="0"/>
              </a:rPr>
              <a:t>  "Lease End Date": </a:t>
            </a:r>
            <a:r>
              <a:rPr lang="en-US" sz="800">
                <a:solidFill>
                  <a:schemeClr val="accent1">
                    <a:lumMod val="50000"/>
                  </a:schemeClr>
                </a:solidFill>
                <a:latin typeface="Consolas" panose="020B0609020204030204" pitchFamily="49" charset="0"/>
              </a:rPr>
              <a:t>"2003-06-27",</a:t>
            </a:r>
          </a:p>
          <a:p>
            <a:r>
              <a:rPr lang="en-US" sz="800">
                <a:solidFill>
                  <a:srgbClr val="339933"/>
                </a:solidFill>
                <a:latin typeface="Consolas" panose="020B0609020204030204" pitchFamily="49" charset="0"/>
              </a:rPr>
              <a:t>  "Lease Term": </a:t>
            </a:r>
            <a:r>
              <a:rPr lang="en-US" sz="800">
                <a:solidFill>
                  <a:schemeClr val="accent1">
                    <a:lumMod val="50000"/>
                  </a:schemeClr>
                </a:solidFill>
                <a:latin typeface="Consolas" panose="020B0609020204030204" pitchFamily="49" charset="0"/>
              </a:rPr>
              <a:t>"6 years",</a:t>
            </a:r>
          </a:p>
          <a:p>
            <a:r>
              <a:rPr lang="en-US" sz="800">
                <a:solidFill>
                  <a:srgbClr val="339933"/>
                </a:solidFill>
                <a:latin typeface="Consolas" panose="020B0609020204030204" pitchFamily="49" charset="0"/>
              </a:rPr>
              <a:t>  "Monthly Lease Amount": </a:t>
            </a:r>
            <a:r>
              <a:rPr lang="en-US" sz="800">
                <a:solidFill>
                  <a:schemeClr val="accent1">
                    <a:lumMod val="50000"/>
                  </a:schemeClr>
                </a:solidFill>
                <a:latin typeface="Consolas" panose="020B0609020204030204" pitchFamily="49" charset="0"/>
              </a:rPr>
              <a:t>"BDS$5,300",</a:t>
            </a:r>
          </a:p>
          <a:p>
            <a:r>
              <a:rPr lang="en-US" sz="800">
                <a:solidFill>
                  <a:srgbClr val="339933"/>
                </a:solidFill>
                <a:latin typeface="Consolas" panose="020B0609020204030204" pitchFamily="49" charset="0"/>
              </a:rPr>
              <a:t>  "Payment Frequency": </a:t>
            </a:r>
            <a:r>
              <a:rPr lang="en-US" sz="800">
                <a:solidFill>
                  <a:schemeClr val="accent1">
                    <a:lumMod val="50000"/>
                  </a:schemeClr>
                </a:solidFill>
                <a:latin typeface="Consolas" panose="020B0609020204030204" pitchFamily="49" charset="0"/>
              </a:rPr>
              <a:t>"quarterly in advance",</a:t>
            </a:r>
          </a:p>
          <a:p>
            <a:r>
              <a:rPr lang="en-US" sz="800">
                <a:solidFill>
                  <a:srgbClr val="339933"/>
                </a:solidFill>
                <a:latin typeface="Consolas" panose="020B0609020204030204" pitchFamily="49" charset="0"/>
              </a:rPr>
              <a:t>  "Payment Address": </a:t>
            </a:r>
            <a:r>
              <a:rPr lang="en-US" sz="800">
                <a:solidFill>
                  <a:schemeClr val="accent1">
                    <a:lumMod val="50000"/>
                  </a:schemeClr>
                </a:solidFill>
                <a:latin typeface="Consolas" panose="020B0609020204030204" pitchFamily="49" charset="0"/>
              </a:rPr>
              <a:t>"11 Parma Avenue, Ft. Overview Heights, St. James, Barbados"</a:t>
            </a:r>
          </a:p>
          <a:p>
            <a:r>
              <a:rPr lang="en-US" sz="800">
                <a:solidFill>
                  <a:schemeClr val="bg1"/>
                </a:solidFill>
                <a:latin typeface="Consolas" panose="020B0609020204030204" pitchFamily="49" charset="0"/>
              </a:rPr>
              <a:t>}</a:t>
            </a:r>
          </a:p>
        </p:txBody>
      </p:sp>
      <p:sp>
        <p:nvSpPr>
          <p:cNvPr id="27" name="Title 26">
            <a:extLst>
              <a:ext uri="{FF2B5EF4-FFF2-40B4-BE49-F238E27FC236}">
                <a16:creationId xmlns:a16="http://schemas.microsoft.com/office/drawing/2014/main" id="{122F6BCC-98DF-63A2-9096-40EB9036E6F6}"/>
              </a:ext>
            </a:extLst>
          </p:cNvPr>
          <p:cNvSpPr>
            <a:spLocks noGrp="1"/>
          </p:cNvSpPr>
          <p:nvPr>
            <p:ph type="title"/>
          </p:nvPr>
        </p:nvSpPr>
        <p:spPr>
          <a:xfrm>
            <a:off x="588263" y="457200"/>
            <a:ext cx="11018520" cy="553998"/>
          </a:xfrm>
        </p:spPr>
        <p:txBody>
          <a:bodyPr/>
          <a:lstStyle/>
          <a:p>
            <a:r>
              <a:rPr lang="en-US"/>
              <a:t>Lease processing with zero-shot learning approach</a:t>
            </a:r>
          </a:p>
        </p:txBody>
      </p:sp>
      <p:sp>
        <p:nvSpPr>
          <p:cNvPr id="12" name="TextBox 11">
            <a:extLst>
              <a:ext uri="{FF2B5EF4-FFF2-40B4-BE49-F238E27FC236}">
                <a16:creationId xmlns:a16="http://schemas.microsoft.com/office/drawing/2014/main" id="{6A4A776B-BF05-4130-00FA-AC29BB916835}"/>
              </a:ext>
            </a:extLst>
          </p:cNvPr>
          <p:cNvSpPr txBox="1"/>
          <p:nvPr/>
        </p:nvSpPr>
        <p:spPr>
          <a:xfrm>
            <a:off x="584200" y="1442519"/>
            <a:ext cx="2538413" cy="584775"/>
          </a:xfrm>
          <a:prstGeom prst="rect">
            <a:avLst/>
          </a:prstGeom>
          <a:noFill/>
        </p:spPr>
        <p:txBody>
          <a:bodyPr wrap="square" lIns="0" rIns="0" rtlCol="0" anchor="b" anchorCtr="0">
            <a:spAutoFit/>
          </a:bodyPr>
          <a:lstStyle/>
          <a:p>
            <a:r>
              <a:rPr lang="en-US" sz="1600">
                <a:latin typeface="+mj-lt"/>
              </a:rPr>
              <a:t>Send a single </a:t>
            </a:r>
            <a:br>
              <a:rPr lang="en-US" sz="1600">
                <a:latin typeface="+mj-lt"/>
              </a:rPr>
            </a:br>
            <a:r>
              <a:rPr lang="en-US" sz="1600">
                <a:latin typeface="+mj-lt"/>
              </a:rPr>
              <a:t>prompt to model</a:t>
            </a:r>
          </a:p>
        </p:txBody>
      </p:sp>
      <p:sp>
        <p:nvSpPr>
          <p:cNvPr id="35" name="TextBox 34">
            <a:extLst>
              <a:ext uri="{FF2B5EF4-FFF2-40B4-BE49-F238E27FC236}">
                <a16:creationId xmlns:a16="http://schemas.microsoft.com/office/drawing/2014/main" id="{79EDBF20-C604-F960-D405-46ED8A24E63C}"/>
              </a:ext>
            </a:extLst>
          </p:cNvPr>
          <p:cNvSpPr txBox="1"/>
          <p:nvPr/>
        </p:nvSpPr>
        <p:spPr>
          <a:xfrm>
            <a:off x="584200" y="2077519"/>
            <a:ext cx="2538413" cy="830997"/>
          </a:xfrm>
          <a:prstGeom prst="rect">
            <a:avLst/>
          </a:prstGeom>
          <a:noFill/>
        </p:spPr>
        <p:txBody>
          <a:bodyPr wrap="square" lIns="0" rIns="0" rtlCol="0" anchor="t" anchorCtr="0">
            <a:spAutoFit/>
          </a:bodyPr>
          <a:lstStyle/>
          <a:p>
            <a:r>
              <a:rPr lang="en-US" sz="1200"/>
              <a:t>The prompt consists of the: </a:t>
            </a:r>
          </a:p>
          <a:p>
            <a:r>
              <a:rPr lang="en-US" sz="1200"/>
              <a:t>Natural language instruction task, </a:t>
            </a:r>
            <a:br>
              <a:rPr lang="en-US" sz="1200"/>
            </a:br>
            <a:r>
              <a:rPr lang="en-US" sz="1200"/>
              <a:t>in this case, along with the text, or lease document </a:t>
            </a:r>
          </a:p>
        </p:txBody>
      </p:sp>
      <p:sp>
        <p:nvSpPr>
          <p:cNvPr id="33" name="TextBox 32">
            <a:extLst>
              <a:ext uri="{FF2B5EF4-FFF2-40B4-BE49-F238E27FC236}">
                <a16:creationId xmlns:a16="http://schemas.microsoft.com/office/drawing/2014/main" id="{3B694370-4E68-EF4A-80E6-6659F55CF577}"/>
              </a:ext>
            </a:extLst>
          </p:cNvPr>
          <p:cNvSpPr txBox="1"/>
          <p:nvPr/>
        </p:nvSpPr>
        <p:spPr>
          <a:xfrm>
            <a:off x="3448953" y="1442519"/>
            <a:ext cx="3736072" cy="584775"/>
          </a:xfrm>
          <a:prstGeom prst="rect">
            <a:avLst/>
          </a:prstGeom>
          <a:noFill/>
        </p:spPr>
        <p:txBody>
          <a:bodyPr wrap="square" lIns="0" rIns="0" rtlCol="0" anchor="b" anchorCtr="0">
            <a:spAutoFit/>
          </a:bodyPr>
          <a:lstStyle/>
          <a:p>
            <a:r>
              <a:rPr lang="en-US" sz="1600">
                <a:latin typeface="+mj-lt"/>
              </a:rPr>
              <a:t>Azure OpenAI model extracts </a:t>
            </a:r>
            <a:br>
              <a:rPr lang="en-US" sz="1600">
                <a:latin typeface="+mj-lt"/>
              </a:rPr>
            </a:br>
            <a:r>
              <a:rPr lang="en-US" sz="1600">
                <a:latin typeface="+mj-lt"/>
              </a:rPr>
              <a:t>specific entities</a:t>
            </a:r>
          </a:p>
        </p:txBody>
      </p:sp>
      <p:sp>
        <p:nvSpPr>
          <p:cNvPr id="36" name="TextBox 35">
            <a:extLst>
              <a:ext uri="{FF2B5EF4-FFF2-40B4-BE49-F238E27FC236}">
                <a16:creationId xmlns:a16="http://schemas.microsoft.com/office/drawing/2014/main" id="{09F0D1FC-4867-04DE-0B57-C30260BE9DAA}"/>
              </a:ext>
            </a:extLst>
          </p:cNvPr>
          <p:cNvSpPr txBox="1"/>
          <p:nvPr/>
        </p:nvSpPr>
        <p:spPr>
          <a:xfrm>
            <a:off x="3448953" y="2077519"/>
            <a:ext cx="3066147" cy="830997"/>
          </a:xfrm>
          <a:prstGeom prst="rect">
            <a:avLst/>
          </a:prstGeom>
          <a:noFill/>
        </p:spPr>
        <p:txBody>
          <a:bodyPr wrap="square" lIns="0" rIns="0" rtlCol="0" anchor="t" anchorCtr="0">
            <a:spAutoFit/>
          </a:bodyPr>
          <a:lstStyle/>
          <a:p>
            <a:r>
              <a:rPr lang="en-US" sz="1200"/>
              <a:t>With no additional training, or label-dataset, the model extracts specific entities based on the natural language instruction and document context</a:t>
            </a:r>
          </a:p>
        </p:txBody>
      </p:sp>
      <p:sp>
        <p:nvSpPr>
          <p:cNvPr id="34" name="TextBox 33">
            <a:extLst>
              <a:ext uri="{FF2B5EF4-FFF2-40B4-BE49-F238E27FC236}">
                <a16:creationId xmlns:a16="http://schemas.microsoft.com/office/drawing/2014/main" id="{D815CBAD-5E6C-CD60-1A01-02F3A3A45348}"/>
              </a:ext>
            </a:extLst>
          </p:cNvPr>
          <p:cNvSpPr txBox="1"/>
          <p:nvPr/>
        </p:nvSpPr>
        <p:spPr>
          <a:xfrm>
            <a:off x="7688026" y="1688740"/>
            <a:ext cx="3921362" cy="338554"/>
          </a:xfrm>
          <a:prstGeom prst="rect">
            <a:avLst/>
          </a:prstGeom>
          <a:noFill/>
        </p:spPr>
        <p:txBody>
          <a:bodyPr wrap="square" lIns="0" rIns="0" rtlCol="0" anchor="b" anchorCtr="0">
            <a:spAutoFit/>
          </a:bodyPr>
          <a:lstStyle/>
          <a:p>
            <a:r>
              <a:rPr lang="en-US" sz="1600">
                <a:latin typeface="+mj-lt"/>
              </a:rPr>
              <a:t>…and returns in the format requested</a:t>
            </a:r>
          </a:p>
        </p:txBody>
      </p:sp>
      <p:sp>
        <p:nvSpPr>
          <p:cNvPr id="37" name="TextBox 36">
            <a:extLst>
              <a:ext uri="{FF2B5EF4-FFF2-40B4-BE49-F238E27FC236}">
                <a16:creationId xmlns:a16="http://schemas.microsoft.com/office/drawing/2014/main" id="{0827DF39-5F94-6B4C-3DD2-C5768D7FAB0B}"/>
              </a:ext>
            </a:extLst>
          </p:cNvPr>
          <p:cNvSpPr txBox="1"/>
          <p:nvPr/>
        </p:nvSpPr>
        <p:spPr>
          <a:xfrm>
            <a:off x="7688026" y="2077519"/>
            <a:ext cx="3608624" cy="830997"/>
          </a:xfrm>
          <a:prstGeom prst="rect">
            <a:avLst/>
          </a:prstGeom>
          <a:noFill/>
        </p:spPr>
        <p:txBody>
          <a:bodyPr wrap="square" lIns="0" rIns="0" rtlCol="0" anchor="t" anchorCtr="0">
            <a:spAutoFit/>
          </a:bodyPr>
          <a:lstStyle/>
          <a:p>
            <a:r>
              <a:rPr lang="en-US" sz="1200"/>
              <a:t>Custom named entity recognition requires fine-tuning a large model, with your own, labeled data samples. Here, the model extracted the custom entities with 0 examples or fine-tuning!</a:t>
            </a:r>
          </a:p>
        </p:txBody>
      </p:sp>
    </p:spTree>
    <p:extLst>
      <p:ext uri="{BB962C8B-B14F-4D97-AF65-F5344CB8AC3E}">
        <p14:creationId xmlns:p14="http://schemas.microsoft.com/office/powerpoint/2010/main" val="32947048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C105FA-747A-8FBF-7079-49BB2D2690F6}"/>
              </a:ext>
              <a:ext uri="{C183D7F6-B498-43B3-948B-1728B52AA6E4}">
                <adec:decorative xmlns:adec="http://schemas.microsoft.com/office/drawing/2017/decorative" val="1"/>
              </a:ext>
            </a:extLst>
          </p:cNvPr>
          <p:cNvSpPr/>
          <p:nvPr/>
        </p:nvSpPr>
        <p:spPr bwMode="auto">
          <a:xfrm>
            <a:off x="588263" y="1436688"/>
            <a:ext cx="11021125" cy="4832349"/>
          </a:xfrm>
          <a:prstGeom prst="rect">
            <a:avLst/>
          </a:prstGeom>
          <a:solidFill>
            <a:srgbClr val="D9D9D9"/>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E7B80A2-0CA3-94FD-DA90-39FFD3F592DC}"/>
              </a:ext>
            </a:extLst>
          </p:cNvPr>
          <p:cNvSpPr txBox="1">
            <a:spLocks noGrp="1"/>
          </p:cNvSpPr>
          <p:nvPr>
            <p:ph type="title"/>
          </p:nvPr>
        </p:nvSpPr>
        <p:spPr/>
        <p:txBody>
          <a:bodyPr/>
          <a:lstStyle/>
          <a:p>
            <a:pPr lvl="0"/>
            <a:r>
              <a:rPr lang="en-CA" noProof="0"/>
              <a:t>Fine-Tuning with Chain-of-Thought</a:t>
            </a:r>
          </a:p>
        </p:txBody>
      </p:sp>
      <p:pic>
        <p:nvPicPr>
          <p:cNvPr id="10" name="Picture 9" descr="Language Model, Rationale, Answer, Question, Finetune, Hint, Correct Answer, Wrong Answer diagram">
            <a:extLst>
              <a:ext uri="{FF2B5EF4-FFF2-40B4-BE49-F238E27FC236}">
                <a16:creationId xmlns:a16="http://schemas.microsoft.com/office/drawing/2014/main" id="{133882D6-AE8C-7911-82B4-8185C6A2E21E}"/>
              </a:ext>
            </a:extLst>
          </p:cNvPr>
          <p:cNvPicPr>
            <a:picLocks noChangeAspect="1"/>
          </p:cNvPicPr>
          <p:nvPr/>
        </p:nvPicPr>
        <p:blipFill rotWithShape="1">
          <a:blip r:embed="rId3"/>
          <a:srcRect l="1133" t="2373"/>
          <a:stretch/>
        </p:blipFill>
        <p:spPr>
          <a:xfrm>
            <a:off x="2105945" y="1919053"/>
            <a:ext cx="7985761" cy="3867619"/>
          </a:xfrm>
          <a:prstGeom prst="rect">
            <a:avLst/>
          </a:prstGeom>
        </p:spPr>
      </p:pic>
    </p:spTree>
    <p:extLst>
      <p:ext uri="{BB962C8B-B14F-4D97-AF65-F5344CB8AC3E}">
        <p14:creationId xmlns:p14="http://schemas.microsoft.com/office/powerpoint/2010/main" val="3802980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B5742642-407B-1080-F1EC-29DBF43E1F83}"/>
              </a:ext>
              <a:ext uri="{C183D7F6-B498-43B3-948B-1728B52AA6E4}">
                <adec:decorative xmlns:adec="http://schemas.microsoft.com/office/drawing/2017/decorative" val="1"/>
              </a:ext>
            </a:extLst>
          </p:cNvPr>
          <p:cNvCxnSpPr>
            <a:cxnSpLocks/>
          </p:cNvCxnSpPr>
          <p:nvPr/>
        </p:nvCxnSpPr>
        <p:spPr>
          <a:xfrm flipH="1">
            <a:off x="591453" y="5081253"/>
            <a:ext cx="1100909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2" descr="Up:  Microsoft Cognitive Services Give your apps a human side">
            <a:extLst>
              <a:ext uri="{FF2B5EF4-FFF2-40B4-BE49-F238E27FC236}">
                <a16:creationId xmlns:a16="http://schemas.microsoft.com/office/drawing/2014/main" id="{8CE17C9A-E2BC-C314-D4B3-D9024F0F84F0}"/>
              </a:ext>
            </a:extLst>
          </p:cNvPr>
          <p:cNvSpPr>
            <a:spLocks noGrp="1"/>
          </p:cNvSpPr>
          <p:nvPr>
            <p:ph type="title"/>
          </p:nvPr>
        </p:nvSpPr>
        <p:spPr/>
        <p:txBody>
          <a:bodyPr/>
          <a:lstStyle/>
          <a:p>
            <a:pPr lvl="0"/>
            <a:r>
              <a:rPr lang="en-US" noProof="0"/>
              <a:t>How to adapt GPT-3 model for your task</a:t>
            </a:r>
          </a:p>
        </p:txBody>
      </p:sp>
      <p:sp>
        <p:nvSpPr>
          <p:cNvPr id="23" name="TextBox 22">
            <a:extLst>
              <a:ext uri="{FF2B5EF4-FFF2-40B4-BE49-F238E27FC236}">
                <a16:creationId xmlns:a16="http://schemas.microsoft.com/office/drawing/2014/main" id="{BBDECF64-58B5-5A4A-2330-34F0ED6F4CE3}"/>
              </a:ext>
            </a:extLst>
          </p:cNvPr>
          <p:cNvSpPr txBox="1"/>
          <p:nvPr/>
        </p:nvSpPr>
        <p:spPr>
          <a:xfrm>
            <a:off x="584200" y="1539454"/>
            <a:ext cx="2109859" cy="1692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No Gradient Updates</a:t>
            </a:r>
          </a:p>
        </p:txBody>
      </p:sp>
      <p:sp>
        <p:nvSpPr>
          <p:cNvPr id="14" name="Text Placeholder 2">
            <a:extLst>
              <a:ext uri="{FF2B5EF4-FFF2-40B4-BE49-F238E27FC236}">
                <a16:creationId xmlns:a16="http://schemas.microsoft.com/office/drawing/2014/main" id="{0A009E1B-DF4C-982F-D609-752E5FC722A4}"/>
              </a:ext>
            </a:extLst>
          </p:cNvPr>
          <p:cNvSpPr txBox="1">
            <a:spLocks/>
          </p:cNvSpPr>
          <p:nvPr/>
        </p:nvSpPr>
        <p:spPr>
          <a:xfrm>
            <a:off x="584200" y="1846518"/>
            <a:ext cx="3645095" cy="898708"/>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Zero-Shot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model predicts the answer given only </a:t>
            </a:r>
            <a:b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 natural language description of the task.</a:t>
            </a:r>
            <a:endParaRPr kumimoji="0" lang="en-US" sz="105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 name="Text Placeholder 2">
            <a:extLst>
              <a:ext uri="{FF2B5EF4-FFF2-40B4-BE49-F238E27FC236}">
                <a16:creationId xmlns:a16="http://schemas.microsoft.com/office/drawing/2014/main" id="{FEE432E2-369B-9776-6E96-E6F0C1C41B7C}"/>
              </a:ext>
            </a:extLst>
          </p:cNvPr>
          <p:cNvSpPr txBox="1">
            <a:spLocks/>
          </p:cNvSpPr>
          <p:nvPr/>
        </p:nvSpPr>
        <p:spPr>
          <a:xfrm>
            <a:off x="4272944" y="1846518"/>
            <a:ext cx="3645095" cy="898708"/>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One-Shot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addition to the task description, the </a:t>
            </a:r>
            <a:b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sees a single example of the task</a:t>
            </a:r>
            <a:endParaRPr kumimoji="0" lang="en-US" sz="105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 name="Text Placeholder 2">
            <a:extLst>
              <a:ext uri="{FF2B5EF4-FFF2-40B4-BE49-F238E27FC236}">
                <a16:creationId xmlns:a16="http://schemas.microsoft.com/office/drawing/2014/main" id="{A0948E79-8653-4FCC-6B50-97DAC084F01B}"/>
              </a:ext>
            </a:extLst>
          </p:cNvPr>
          <p:cNvSpPr txBox="1">
            <a:spLocks/>
          </p:cNvSpPr>
          <p:nvPr/>
        </p:nvSpPr>
        <p:spPr>
          <a:xfrm>
            <a:off x="7961689" y="1846518"/>
            <a:ext cx="3645095" cy="898708"/>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Few-Shot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addition to the task description, the </a:t>
            </a:r>
            <a:b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sees a few examples of the task.</a:t>
            </a:r>
            <a:endParaRPr kumimoji="0" lang="en-US" sz="105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 Placeholder 2">
            <a:extLst>
              <a:ext uri="{FF2B5EF4-FFF2-40B4-BE49-F238E27FC236}">
                <a16:creationId xmlns:a16="http://schemas.microsoft.com/office/drawing/2014/main" id="{86DEF78E-7D8C-7E47-A0AF-5A12722B8BB7}"/>
              </a:ext>
            </a:extLst>
          </p:cNvPr>
          <p:cNvSpPr txBox="1">
            <a:spLocks/>
          </p:cNvSpPr>
          <p:nvPr/>
        </p:nvSpPr>
        <p:spPr>
          <a:xfrm>
            <a:off x="584200" y="2923172"/>
            <a:ext cx="11047768" cy="1969770"/>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lvl="0" indent="0" algn="ctr" fontAlgn="auto">
              <a:lnSpc>
                <a:spcPct val="100000"/>
              </a:lnSpc>
              <a:spcBef>
                <a:spcPct val="20000"/>
              </a:spcBef>
              <a:spcAft>
                <a:spcPts val="0"/>
              </a:spcAft>
              <a:buClrTx/>
              <a:buSzPct val="90000"/>
              <a:buFont typeface="Wingdings" panose="05000000000000000000" pitchFamily="2" charset="2"/>
              <a:buNone/>
              <a:tabLst/>
              <a:defRPr kumimoji="0" sz="2000" i="0" u="none" strike="noStrike" cap="none" spc="0" normalizeH="0" baseline="0">
                <a:ln>
                  <a:noFill/>
                </a:ln>
                <a:solidFill>
                  <a:prstClr val="white"/>
                </a:solidFill>
                <a:effectLst/>
                <a:uLnTx/>
                <a:uFillTx/>
                <a:latin typeface="Segoe UI" panose="020B0502040204020203" pitchFamily="34" charset="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Fine Tuning</a:t>
            </a:r>
          </a:p>
          <a:p>
            <a:r>
              <a:rPr lang="en-US"/>
              <a:t>The model is trained via repeated gradient updates using a large corpus of example tasks.</a:t>
            </a:r>
          </a:p>
          <a:p>
            <a:endParaRPr lang="en-US"/>
          </a:p>
          <a:p>
            <a:endParaRPr lang="en-US"/>
          </a:p>
          <a:p>
            <a:endParaRPr lang="en-US"/>
          </a:p>
        </p:txBody>
      </p:sp>
      <p:sp>
        <p:nvSpPr>
          <p:cNvPr id="18" name="Rectangle 17">
            <a:extLst>
              <a:ext uri="{FF2B5EF4-FFF2-40B4-BE49-F238E27FC236}">
                <a16:creationId xmlns:a16="http://schemas.microsoft.com/office/drawing/2014/main" id="{8531D622-F318-9BE4-239D-69AC0B4AB278}"/>
              </a:ext>
            </a:extLst>
          </p:cNvPr>
          <p:cNvSpPr/>
          <p:nvPr/>
        </p:nvSpPr>
        <p:spPr bwMode="auto">
          <a:xfrm>
            <a:off x="829817" y="3998033"/>
            <a:ext cx="2651760" cy="533325"/>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Prepare and upload training data</a:t>
            </a:r>
          </a:p>
        </p:txBody>
      </p:sp>
      <p:sp>
        <p:nvSpPr>
          <p:cNvPr id="19" name="Rectangle 18">
            <a:extLst>
              <a:ext uri="{FF2B5EF4-FFF2-40B4-BE49-F238E27FC236}">
                <a16:creationId xmlns:a16="http://schemas.microsoft.com/office/drawing/2014/main" id="{2F24E6D4-FBFA-E2B7-6163-4E56E97FD99C}"/>
              </a:ext>
            </a:extLst>
          </p:cNvPr>
          <p:cNvSpPr/>
          <p:nvPr/>
        </p:nvSpPr>
        <p:spPr bwMode="auto">
          <a:xfrm>
            <a:off x="4770120" y="3990375"/>
            <a:ext cx="2651760" cy="548640"/>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Train a new fined tuned model</a:t>
            </a:r>
          </a:p>
        </p:txBody>
      </p:sp>
      <p:sp>
        <p:nvSpPr>
          <p:cNvPr id="20" name="Rectangle 19">
            <a:extLst>
              <a:ext uri="{FF2B5EF4-FFF2-40B4-BE49-F238E27FC236}">
                <a16:creationId xmlns:a16="http://schemas.microsoft.com/office/drawing/2014/main" id="{44FDFF4B-2910-18A8-DE99-B3D6EFC799CE}"/>
              </a:ext>
            </a:extLst>
          </p:cNvPr>
          <p:cNvSpPr/>
          <p:nvPr/>
        </p:nvSpPr>
        <p:spPr bwMode="auto">
          <a:xfrm>
            <a:off x="8710424" y="3990375"/>
            <a:ext cx="2651760" cy="548640"/>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Use your fine-tuned model</a:t>
            </a:r>
          </a:p>
        </p:txBody>
      </p:sp>
      <p:sp>
        <p:nvSpPr>
          <p:cNvPr id="21" name="Arrow: Notched Right 3">
            <a:extLst>
              <a:ext uri="{FF2B5EF4-FFF2-40B4-BE49-F238E27FC236}">
                <a16:creationId xmlns:a16="http://schemas.microsoft.com/office/drawing/2014/main" id="{C3D8745A-739D-85F6-B335-7770659AE3FA}"/>
              </a:ext>
              <a:ext uri="{C183D7F6-B498-43B3-948B-1728B52AA6E4}">
                <adec:decorative xmlns:adec="http://schemas.microsoft.com/office/drawing/2017/decorative" val="1"/>
              </a:ext>
            </a:extLst>
          </p:cNvPr>
          <p:cNvSpPr/>
          <p:nvPr/>
        </p:nvSpPr>
        <p:spPr>
          <a:xfrm>
            <a:off x="3457939" y="3893796"/>
            <a:ext cx="1335819" cy="741799"/>
          </a:xfrm>
          <a:prstGeom prst="notchedRightArrow">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2" name="Arrow: Notched Right 3">
            <a:extLst>
              <a:ext uri="{FF2B5EF4-FFF2-40B4-BE49-F238E27FC236}">
                <a16:creationId xmlns:a16="http://schemas.microsoft.com/office/drawing/2014/main" id="{7AAAAC6F-70A4-4B6A-4C64-FDF55461F5BA}"/>
              </a:ext>
              <a:ext uri="{C183D7F6-B498-43B3-948B-1728B52AA6E4}">
                <adec:decorative xmlns:adec="http://schemas.microsoft.com/office/drawing/2017/decorative" val="1"/>
              </a:ext>
            </a:extLst>
          </p:cNvPr>
          <p:cNvSpPr/>
          <p:nvPr/>
        </p:nvSpPr>
        <p:spPr>
          <a:xfrm>
            <a:off x="7398242" y="3893796"/>
            <a:ext cx="1335819" cy="741799"/>
          </a:xfrm>
          <a:prstGeom prst="notchedRightArrow">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EC08EF75-5EDB-BBFB-5DE9-ADF212194BC5}"/>
              </a:ext>
            </a:extLst>
          </p:cNvPr>
          <p:cNvSpPr/>
          <p:nvPr/>
        </p:nvSpPr>
        <p:spPr bwMode="auto">
          <a:xfrm>
            <a:off x="592476" y="5362524"/>
            <a:ext cx="2501692" cy="1061829"/>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Higher quality results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than prompt design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8234F175-7705-CEC8-7FDA-CB4827CEBB25}"/>
              </a:ext>
            </a:extLst>
          </p:cNvPr>
          <p:cNvSpPr/>
          <p:nvPr/>
        </p:nvSpPr>
        <p:spPr bwMode="auto">
          <a:xfrm>
            <a:off x="3427595" y="5362524"/>
            <a:ext cx="2501692" cy="838691"/>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spcBef>
                <a:spcPct val="0"/>
              </a:spcBef>
              <a:spcAft>
                <a:spcPts val="300"/>
              </a:spcAft>
              <a:defRPr/>
            </a:pPr>
            <a:r>
              <a:rPr lang="en-US" sz="1600" b="1">
                <a:solidFill>
                  <a:prstClr val="white"/>
                </a:solidFill>
                <a:latin typeface="Segoe UI" panose="020B0502040204020203" pitchFamily="34" charset="0"/>
                <a:ea typeface="Segoe UI" panose="020B0502040204020203" pitchFamily="34" charset="0"/>
                <a:cs typeface="Segoe UI" panose="020B0502040204020203" pitchFamily="34" charset="0"/>
              </a:rPr>
              <a:t>2.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Ability to train on more examples than can fit in a prompt</a:t>
            </a:r>
          </a:p>
        </p:txBody>
      </p:sp>
      <p:sp>
        <p:nvSpPr>
          <p:cNvPr id="28" name="Rectangle 27">
            <a:extLst>
              <a:ext uri="{FF2B5EF4-FFF2-40B4-BE49-F238E27FC236}">
                <a16:creationId xmlns:a16="http://schemas.microsoft.com/office/drawing/2014/main" id="{4FC40F59-9829-6B8D-B1A8-FC71C38EA380}"/>
              </a:ext>
            </a:extLst>
          </p:cNvPr>
          <p:cNvSpPr/>
          <p:nvPr/>
        </p:nvSpPr>
        <p:spPr bwMode="auto">
          <a:xfrm>
            <a:off x="6262714" y="5362524"/>
            <a:ext cx="2501692" cy="838691"/>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spcBef>
                <a:spcPct val="0"/>
              </a:spcBef>
              <a:spcAft>
                <a:spcPts val="300"/>
              </a:spcAft>
              <a:defRPr/>
            </a:pPr>
            <a:r>
              <a:rPr lang="en-US" sz="1600" b="1">
                <a:solidFill>
                  <a:prstClr val="white"/>
                </a:solidFill>
                <a:latin typeface="Segoe UI" panose="020B0502040204020203" pitchFamily="34" charset="0"/>
                <a:ea typeface="Segoe UI" panose="020B0502040204020203" pitchFamily="34" charset="0"/>
                <a:cs typeface="Segoe UI" panose="020B0502040204020203" pitchFamily="34" charset="0"/>
              </a:rPr>
              <a:t>3.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Token savings due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to shorter prompts</a:t>
            </a:r>
          </a:p>
        </p:txBody>
      </p:sp>
      <p:sp>
        <p:nvSpPr>
          <p:cNvPr id="35" name="Rectangle 34">
            <a:extLst>
              <a:ext uri="{FF2B5EF4-FFF2-40B4-BE49-F238E27FC236}">
                <a16:creationId xmlns:a16="http://schemas.microsoft.com/office/drawing/2014/main" id="{F227AFD9-D9B0-DEDB-BFD9-AE3E6166B8A9}"/>
              </a:ext>
            </a:extLst>
          </p:cNvPr>
          <p:cNvSpPr/>
          <p:nvPr/>
        </p:nvSpPr>
        <p:spPr bwMode="auto">
          <a:xfrm>
            <a:off x="9097832" y="5362524"/>
            <a:ext cx="2501692" cy="654025"/>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spcBef>
                <a:spcPct val="0"/>
              </a:spcBef>
              <a:spcAft>
                <a:spcPts val="300"/>
              </a:spcAft>
              <a:defRPr/>
            </a:pPr>
            <a:r>
              <a:rPr lang="en-US" sz="1600" b="1">
                <a:solidFill>
                  <a:prstClr val="white"/>
                </a:solidFill>
                <a:latin typeface="Segoe UI" panose="020B0502040204020203" pitchFamily="34" charset="0"/>
                <a:ea typeface="Segoe UI" panose="020B0502040204020203" pitchFamily="34" charset="0"/>
                <a:cs typeface="Segoe UI" panose="020B0502040204020203" pitchFamily="34" charset="0"/>
              </a:rPr>
              <a:t>4.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Lower latency requests</a:t>
            </a:r>
          </a:p>
        </p:txBody>
      </p:sp>
    </p:spTree>
    <p:extLst>
      <p:ext uri="{BB962C8B-B14F-4D97-AF65-F5344CB8AC3E}">
        <p14:creationId xmlns:p14="http://schemas.microsoft.com/office/powerpoint/2010/main" val="35942968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38018" y="3445532"/>
            <a:ext cx="5068455" cy="1107996"/>
          </a:xfrm>
        </p:spPr>
        <p:txBody>
          <a:bodyPr/>
          <a:lstStyle/>
          <a:p>
            <a:r>
              <a:rPr lang="en-US" dirty="0"/>
              <a:t>Lab #3</a:t>
            </a:r>
            <a:br>
              <a:rPr lang="en-US" dirty="0"/>
            </a:br>
            <a:endParaRPr lang="en-US" spc="0" dirty="0">
              <a:solidFill>
                <a:schemeClr val="accent1"/>
              </a:solidFill>
            </a:endParaRPr>
          </a:p>
        </p:txBody>
      </p:sp>
    </p:spTree>
    <p:extLst>
      <p:ext uri="{BB962C8B-B14F-4D97-AF65-F5344CB8AC3E}">
        <p14:creationId xmlns:p14="http://schemas.microsoft.com/office/powerpoint/2010/main" val="35963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19545" y="2044005"/>
            <a:ext cx="5068455" cy="2769989"/>
          </a:xfrm>
        </p:spPr>
        <p:txBody>
          <a:bodyPr/>
          <a:lstStyle/>
          <a:p>
            <a:r>
              <a:rPr lang="en-US" dirty="0"/>
              <a:t>Langchain</a:t>
            </a:r>
            <a:br>
              <a:rPr lang="en-US" dirty="0"/>
            </a:br>
            <a:r>
              <a:rPr lang="en-US" dirty="0"/>
              <a:t>Vector databases </a:t>
            </a:r>
            <a:br>
              <a:rPr lang="en-US" dirty="0"/>
            </a:br>
            <a:r>
              <a:rPr lang="en-US" dirty="0"/>
              <a:t>Agents</a:t>
            </a:r>
            <a:br>
              <a:rPr lang="en-US" dirty="0"/>
            </a:br>
            <a:r>
              <a:rPr lang="en-US" dirty="0"/>
              <a:t>Toolkits</a:t>
            </a:r>
            <a:br>
              <a:rPr lang="en-US" dirty="0"/>
            </a:br>
            <a:endParaRPr lang="en-US" spc="0" dirty="0">
              <a:solidFill>
                <a:schemeClr val="accent1"/>
              </a:solidFill>
            </a:endParaRPr>
          </a:p>
        </p:txBody>
      </p:sp>
    </p:spTree>
    <p:extLst>
      <p:ext uri="{BB962C8B-B14F-4D97-AF65-F5344CB8AC3E}">
        <p14:creationId xmlns:p14="http://schemas.microsoft.com/office/powerpoint/2010/main" val="126658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a97e8222-500f-45cb-8331-4583a822eeb0"/>
  <p:tag name="MIO_UPDATE" val="True"/>
  <p:tag name="MIO_VERSION" val="30.03.2020 15:44:05"/>
  <p:tag name="MIO_DBID" val="12b0c59e-2253-4124-a5e9-470adf4cb168"/>
  <p:tag name="MIO_LASTDOWNLOADED" val="30.03.2020 15:44:51"/>
  <p:tag name="MIO_OBJECTNAME" val="Objectives"/>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dcdd8e-d90c-41d8-9bad-b04c420ec5bb">
      <UserInfo>
        <DisplayName>Danielle Cass</DisplayName>
        <AccountId>581</AccountId>
        <AccountType/>
      </UserInfo>
      <UserInfo>
        <DisplayName>Matt Sinclair</DisplayName>
        <AccountId>571</AccountId>
        <AccountType/>
      </UserInfo>
      <UserInfo>
        <DisplayName>Kaza Sriram</DisplayName>
        <AccountId>24</AccountId>
        <AccountType/>
      </UserInfo>
      <UserInfo>
        <DisplayName>Brandon Cohen (Lions and Tigers)</DisplayName>
        <AccountId>477</AccountId>
        <AccountType/>
      </UserInfo>
      <UserInfo>
        <DisplayName>Anand Raman</DisplayName>
        <AccountId>47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10D816D6EA5B46A7E3DCFF711BB30B" ma:contentTypeVersion="7" ma:contentTypeDescription="Create a new document." ma:contentTypeScope="" ma:versionID="ccc03063ec56c753e5a4b056e4c35499">
  <xsd:schema xmlns:xsd="http://www.w3.org/2001/XMLSchema" xmlns:xs="http://www.w3.org/2001/XMLSchema" xmlns:p="http://schemas.microsoft.com/office/2006/metadata/properties" xmlns:ns1="http://schemas.microsoft.com/sharepoint/v3" xmlns:ns2="b57f2ee1-3d9f-4199-ba84-f332378b706d" xmlns:ns3="1ddcdd8e-d90c-41d8-9bad-b04c420ec5bb" targetNamespace="http://schemas.microsoft.com/office/2006/metadata/properties" ma:root="true" ma:fieldsID="580f12337e5d78941c44fe9189f91a01" ns1:_="" ns2:_="" ns3:_="">
    <xsd:import namespace="http://schemas.microsoft.com/sharepoint/v3"/>
    <xsd:import namespace="b57f2ee1-3d9f-4199-ba84-f332378b706d"/>
    <xsd:import namespace="1ddcdd8e-d90c-41d8-9bad-b04c420ec5b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7f2ee1-3d9f-4199-ba84-f332378b70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dcdd8e-d90c-41d8-9bad-b04c420ec5b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7.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www.w3.org/XML/1998/namespace"/>
    <ds:schemaRef ds:uri="http://schemas.microsoft.com/office/2006/documentManagement/types"/>
    <ds:schemaRef ds:uri="http://purl.org/dc/terms/"/>
    <ds:schemaRef ds:uri="d966e3e0-45a3-4ff6-93f9-0ba505957e97"/>
    <ds:schemaRef ds:uri="http://purl.org/dc/dcmitype/"/>
    <ds:schemaRef ds:uri="http://schemas.microsoft.com/office/infopath/2007/PartnerControls"/>
    <ds:schemaRef ds:uri="http://schemas.openxmlformats.org/package/2006/metadata/core-properties"/>
    <ds:schemaRef ds:uri="f425c935-7f70-4232-a06c-6284a3c1c4a7"/>
    <ds:schemaRef ds:uri="http://schemas.microsoft.com/sharepoint/v3"/>
    <ds:schemaRef ds:uri="1ddcdd8e-d90c-41d8-9bad-b04c420ec5bb"/>
  </ds:schemaRefs>
</ds:datastoreItem>
</file>

<file path=customXml/itemProps2.xml><?xml version="1.0" encoding="utf-8"?>
<ds:datastoreItem xmlns:ds="http://schemas.openxmlformats.org/officeDocument/2006/customXml" ds:itemID="{E352481D-18AF-4E0E-BF20-2F8F18B98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57f2ee1-3d9f-4199-ba84-f332378b706d"/>
    <ds:schemaRef ds:uri="1ddcdd8e-d90c-41d8-9bad-b04c420ec5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EED17B-F609-411E-840C-8A361DF5E053}">
  <ds:schemaRefs>
    <ds:schemaRef ds:uri="Strauss.PersonalizationDefinition"/>
  </ds:schemaRefs>
</ds:datastoreItem>
</file>

<file path=customXml/itemProps4.xml><?xml version="1.0" encoding="utf-8"?>
<ds:datastoreItem xmlns:ds="http://schemas.openxmlformats.org/officeDocument/2006/customXml" ds:itemID="{828E2F1C-ACB9-45CB-9060-D595B196EB60}">
  <ds:schemaRefs>
    <ds:schemaRef ds:uri="Strauss.PersonalizationDefinition"/>
  </ds:schemaRefs>
</ds:datastoreItem>
</file>

<file path=customXml/itemProps5.xml><?xml version="1.0" encoding="utf-8"?>
<ds:datastoreItem xmlns:ds="http://schemas.openxmlformats.org/officeDocument/2006/customXml" ds:itemID="{D9A245F5-A76B-41C4-9250-9A986D3F87F8}">
  <ds:schemaRefs>
    <ds:schemaRef ds:uri="Strauss.PersonalizationDefinition"/>
  </ds:schemaRefs>
</ds:datastoreItem>
</file>

<file path=customXml/itemProps6.xml><?xml version="1.0" encoding="utf-8"?>
<ds:datastoreItem xmlns:ds="http://schemas.openxmlformats.org/officeDocument/2006/customXml" ds:itemID="{78F46B59-7E4E-45BF-AD40-1D4338B2FC21}">
  <ds:schemaRefs>
    <ds:schemaRef ds:uri="Strauss.PersonalizationDefinition"/>
  </ds:schemaRefs>
</ds:datastoreItem>
</file>

<file path=customXml/itemProps7.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25</TotalTime>
  <Words>12192</Words>
  <Application>Microsoft Office PowerPoint</Application>
  <PresentationFormat>Widescreen</PresentationFormat>
  <Paragraphs>1129</Paragraphs>
  <Slides>76</Slides>
  <Notes>48</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76</vt:i4>
      </vt:variant>
    </vt:vector>
  </HeadingPairs>
  <TitlesOfParts>
    <vt:vector size="92" baseType="lpstr">
      <vt:lpstr>-apple-system</vt:lpstr>
      <vt:lpstr>Arial</vt:lpstr>
      <vt:lpstr>Calibri</vt:lpstr>
      <vt:lpstr>Calibri Light</vt:lpstr>
      <vt:lpstr>ColfaxAI</vt:lpstr>
      <vt:lpstr>Consolas</vt:lpstr>
      <vt:lpstr>Roboto Mono</vt:lpstr>
      <vt:lpstr>Segoe UI</vt:lpstr>
      <vt:lpstr>Segoe UI Light</vt:lpstr>
      <vt:lpstr>Segoe UI Semibold</vt:lpstr>
      <vt:lpstr>Söhne</vt:lpstr>
      <vt:lpstr>ui-monospace</vt:lpstr>
      <vt:lpstr>Wingdings</vt:lpstr>
      <vt:lpstr>Black Template</vt:lpstr>
      <vt:lpstr>3_Azure black</vt:lpstr>
      <vt:lpstr>3_Office Theme</vt:lpstr>
      <vt:lpstr>Azure OpenAI Service</vt:lpstr>
      <vt:lpstr>Agenda</vt:lpstr>
      <vt:lpstr>Introduction to LLMs, GPT and prompts </vt:lpstr>
      <vt:lpstr>Lab #1 </vt:lpstr>
      <vt:lpstr>Prompt engineering Zero-shot learning Few-shot learning </vt:lpstr>
      <vt:lpstr>Lab #2 </vt:lpstr>
      <vt:lpstr>Embeddings </vt:lpstr>
      <vt:lpstr>Lab #3 </vt:lpstr>
      <vt:lpstr>Langchain Vector databases  Agents Toolkits </vt:lpstr>
      <vt:lpstr>Lab #4 </vt:lpstr>
      <vt:lpstr>Lab #5 </vt:lpstr>
      <vt:lpstr>Generative AI</vt:lpstr>
      <vt:lpstr>Traditional model development High cost and slow deployment—each service is trained disjointly</vt:lpstr>
      <vt:lpstr>Foundation Models</vt:lpstr>
      <vt:lpstr>Generative AI</vt:lpstr>
      <vt:lpstr>Azure  OpenAI Service</vt:lpstr>
      <vt:lpstr>Azure OpenAI | Family of Models</vt:lpstr>
      <vt:lpstr>Azure OpenAI | GPT-3 Family of Models</vt:lpstr>
      <vt:lpstr>Naming Convention Azure OpenAI's model names typically correspond to the following standard naming convention:</vt:lpstr>
      <vt:lpstr>Azure OpenAI | Comparing the GPT-3.5 models</vt:lpstr>
      <vt:lpstr>Azure OpenAI | Overview of GPT-3</vt:lpstr>
      <vt:lpstr>Azure OpenAI | GPT-3 Models</vt:lpstr>
      <vt:lpstr>Azure OpenAI | GPT-3 Prompt Design</vt:lpstr>
      <vt:lpstr>Azure OpenAI | GPT-3 Ideate, Experiment and Fine-Tune</vt:lpstr>
      <vt:lpstr>Tokens</vt:lpstr>
      <vt:lpstr>Understanding tokens and probabilities</vt:lpstr>
      <vt:lpstr>Model use out of the box—prompting</vt:lpstr>
      <vt:lpstr>Text classification Named Entity Recognition (Zero-Shot)</vt:lpstr>
      <vt:lpstr>Text classification Custom Named Entities (Few-Shot)</vt:lpstr>
      <vt:lpstr>Text classification Multi-Label Text Classification (Few-Shot)</vt:lpstr>
      <vt:lpstr>Text classification Paraphrasing (Few-Shot) </vt:lpstr>
      <vt:lpstr>Reason over unstructured text Question and answering</vt:lpstr>
      <vt:lpstr>Text classification Keyword Extraction (Few-Shot) </vt:lpstr>
      <vt:lpstr>Summarization Extractive vs Abstractive</vt:lpstr>
      <vt:lpstr>Abstractive summarization Contact Center Summarization</vt:lpstr>
      <vt:lpstr>Prompt Insert Only DaVinci-002+</vt:lpstr>
      <vt:lpstr>Intent classification (Few-Shot) </vt:lpstr>
      <vt:lpstr>Chatbot with personality (Few-Shot) </vt:lpstr>
      <vt:lpstr>Analyze customer feedback (Few-Shot) </vt:lpstr>
      <vt:lpstr>Topic classification for Bot routing (Few-Shot) </vt:lpstr>
      <vt:lpstr>Summarize conversational transcripts (Few-Shot) </vt:lpstr>
      <vt:lpstr>Product description and ad generation (Few-Shot) </vt:lpstr>
      <vt:lpstr>Product recommendation (Few-Shot) </vt:lpstr>
      <vt:lpstr>Prompt Engineering Guide</vt:lpstr>
      <vt:lpstr>Prompt Chaining</vt:lpstr>
      <vt:lpstr>Prompt Chunking (token limit)</vt:lpstr>
      <vt:lpstr>Few-Shot Reasoning (Human version)</vt:lpstr>
      <vt:lpstr>Model Reasoning—Chain-of-Thought </vt:lpstr>
      <vt:lpstr>Using Chain-of-Thought for Reasoning </vt:lpstr>
      <vt:lpstr>Few-Shot—Chain-of-Thought—Examples</vt:lpstr>
      <vt:lpstr>Selection-inference prompting</vt:lpstr>
      <vt:lpstr>Model Adaptation with specific domain data</vt:lpstr>
      <vt:lpstr>When Fine-Tuning is needed</vt:lpstr>
      <vt:lpstr>Best practices of Fine-Tuning</vt:lpstr>
      <vt:lpstr>Best practices of Fine-Tuning</vt:lpstr>
      <vt:lpstr>Best practices of Fine-Tuning</vt:lpstr>
      <vt:lpstr>Fine-Tuning data formatting</vt:lpstr>
      <vt:lpstr>Fine-Tuning Data Formatting</vt:lpstr>
      <vt:lpstr>Hyperparameters specific to Fine-Tuning</vt:lpstr>
      <vt:lpstr>Guides and examples for Fine-Tuning</vt:lpstr>
      <vt:lpstr>Embeddings</vt:lpstr>
      <vt:lpstr>Embeddings make it possible to map content to a “semantic space”</vt:lpstr>
      <vt:lpstr>Embedding models</vt:lpstr>
      <vt:lpstr>Similarity Search with embeddings</vt:lpstr>
      <vt:lpstr>Azure OpenAI Service A day in the life of a Data Scientist</vt:lpstr>
      <vt:lpstr>Learning objectives </vt:lpstr>
      <vt:lpstr>Enterprise document search and Passage QnA</vt:lpstr>
      <vt:lpstr>PoC on small set of NLP Research papers (in pdf)</vt:lpstr>
      <vt:lpstr>Azure OpenAI Playground demo Enabling all skill levels to build prototypes easily and explore the art of possible</vt:lpstr>
      <vt:lpstr>Architecture design to build the PoC</vt:lpstr>
      <vt:lpstr>Step-by-step process flow in the Jupyter Notebook </vt:lpstr>
      <vt:lpstr>Considerations</vt:lpstr>
      <vt:lpstr>Document Clustering, and Cluster Theme Generation Summarize and extract document similarity embeddings,  mine for similar clusters, generate cluster themes</vt:lpstr>
      <vt:lpstr>Lease processing with zero-shot learning approach</vt:lpstr>
      <vt:lpstr>Fine-Tuning with Chain-of-Thought</vt:lpstr>
      <vt:lpstr>How to adapt GPT-3 model for your task</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notes</dc:title>
  <dc:subject>&lt;Event name&gt;</dc:subject>
  <dc:creator>Taylor Rozek</dc:creator>
  <cp:keywords/>
  <dc:description/>
  <cp:lastModifiedBy>Denise Schlesinger</cp:lastModifiedBy>
  <cp:revision>5</cp:revision>
  <dcterms:created xsi:type="dcterms:W3CDTF">2023-02-16T18:11:21Z</dcterms:created>
  <dcterms:modified xsi:type="dcterms:W3CDTF">2023-06-04T07:13:27Z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0x0101005710D816D6EA5B46A7E3DCFF711BB30B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